
<file path=[Content_Types].xml><?xml version="1.0" encoding="utf-8"?>
<Types xmlns="http://schemas.openxmlformats.org/package/2006/content-types">
  <Override PartName="/ppt/slides/slide18.xml" ContentType="application/vnd.openxmlformats-officedocument.presentationml.slide+xml"/>
  <Override PartName="/ppt/slideLayouts/slideLayout15.xml" ContentType="application/vnd.openxmlformats-officedocument.presentationml.slideLayout+xml"/>
  <Override PartName="/ppt/notesSlides/notesSlide4.xml" ContentType="application/vnd.openxmlformats-officedocument.presentationml.notesSlide+xml"/>
  <Override PartName="/ppt/slides/slide9.xml" ContentType="application/vnd.openxmlformats-officedocument.presentationml.slide+xml"/>
  <Default Extension="emf" ContentType="image/x-emf"/>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Override PartName="/ppt/notesSlides/notesSlide9.xml" ContentType="application/vnd.openxmlformats-officedocument.presentationml.notesSlide+xml"/>
  <Default Extension="rels" ContentType="application/vnd.openxmlformats-package.relationships+xml"/>
  <Override PartName="/ppt/slides/slide10.xml" ContentType="application/vnd.openxmlformats-officedocument.presentationml.slide+xml"/>
  <Override PartName="/ppt/slideLayouts/slideLayout5.xml" ContentType="application/vnd.openxmlformats-officedocument.presentationml.slideLayout+xml"/>
  <Override PartName="/ppt/notesMasters/notesMaster1.xml" ContentType="application/vnd.openxmlformats-officedocument.presentationml.notesMaster+xml"/>
  <Override PartName="/ppt/slides/slide1.xml" ContentType="application/vnd.openxmlformats-officedocument.presentationml.slide+xml"/>
  <Override PartName="/ppt/slides/slide26.xml" ContentType="application/vnd.openxmlformats-officedocument.presentationml.slide+xml"/>
  <Override PartName="/ppt/slideMasters/slideMaster2.xml" ContentType="application/vnd.openxmlformats-officedocument.presentationml.slideMaster+xml"/>
  <Default Extension="jpeg" ContentType="image/jpeg"/>
  <Override PartName="/ppt/theme/theme2.xml" ContentType="application/vnd.openxmlformats-officedocument.theme+xml"/>
  <Override PartName="/ppt/slideLayouts/slideLayout1.xml" ContentType="application/vnd.openxmlformats-officedocument.presentationml.slideLayout+xml"/>
  <Override PartName="/docProps/app.xml" ContentType="application/vnd.openxmlformats-officedocument.extended-properties+xml"/>
  <Override PartName="/ppt/slides/slide22.xml" ContentType="application/vnd.openxmlformats-officedocument.presentationml.slide+xml"/>
  <Default Extension="xml" ContentType="application/xml"/>
  <Override PartName="/ppt/slides/slide19.xml" ContentType="application/vnd.openxmlformats-officedocument.presentationml.slide+xml"/>
  <Override PartName="/ppt/slideLayouts/slideLayout16.xml" ContentType="application/vnd.openxmlformats-officedocument.presentationml.slideLayout+xml"/>
  <Override PartName="/ppt/tableStyles.xml" ContentType="application/vnd.openxmlformats-officedocument.presentationml.tableStyles+xml"/>
  <Override PartName="/ppt/notesSlides/notesSlide5.xml" ContentType="application/vnd.openxmlformats-officedocument.presentationml.notesSlide+xml"/>
  <Override PartName="/ppt/slides/slide15.xml" ContentType="application/vnd.openxmlformats-officedocument.presentationml.slide+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s/slide6.xml" ContentType="application/vnd.openxmlformats-officedocument.presentationml.slide+xml"/>
  <Override PartName="/ppt/notesSlides/notesSlide1.xml" ContentType="application/vnd.openxmlformats-officedocument.presentationml.notesSlide+xml"/>
  <Override PartName="/ppt/embeddings/oleObject1.bin" ContentType="application/vnd.openxmlformats-officedocument.oleObject"/>
  <Override PartName="/ppt/charts/chart1.xml" ContentType="application/vnd.openxmlformats-officedocument.drawingml.chart+xml"/>
  <Override PartName="/ppt/slides/slide11.xml" ContentType="application/vnd.openxmlformats-officedocument.presentationml.slide+xml"/>
  <Override PartName="/ppt/slideLayouts/slideLayout6.xml" ContentType="application/vnd.openxmlformats-officedocument.presentationml.slideLayout+xml"/>
  <Override PartName="/docProps/core.xml" ContentType="application/vnd.openxmlformats-package.core-properties+xml"/>
  <Override PartName="/ppt/slides/slide27.xml" ContentType="application/vnd.openxmlformats-officedocument.presentationml.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theme/theme3.xml" ContentType="application/vnd.openxmlformats-officedocument.theme+xml"/>
  <Override PartName="/ppt/slides/slide23.xml" ContentType="application/vnd.openxmlformats-officedocument.presentationml.slide+xml"/>
  <Override PartName="/ppt/slideLayouts/slideLayout17.xml" ContentType="application/vnd.openxmlformats-officedocument.presentationml.slideLayout+xml"/>
  <Override PartName="/ppt/notesSlides/notesSlide6.xml" ContentType="application/vnd.openxmlformats-officedocument.presentationml.notesSlide+xml"/>
  <Override PartName="/ppt/slides/slide16.xml" ContentType="application/vnd.openxmlformats-officedocument.presentationml.slide+xml"/>
  <Override PartName="/ppt/slideLayouts/slideLayout13.xml" ContentType="application/vnd.openxmlformats-officedocument.presentationml.slideLayout+xml"/>
  <Override PartName="/ppt/slideLayouts/slideLayout21.xml" ContentType="application/vnd.openxmlformats-officedocument.presentationml.slideLayout+xml"/>
  <Override PartName="/ppt/slides/slide7.xml" ContentType="application/vnd.openxmlformats-officedocument.presentationml.slide+xml"/>
  <Override PartName="/ppt/notesSlides/notesSlide2.xml" ContentType="application/vnd.openxmlformats-officedocument.presentationml.notes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Default Extension="vml" ContentType="application/vnd.openxmlformats-officedocument.vmlDrawing"/>
  <Override PartName="/ppt/slides/slide3.xml" ContentType="application/vnd.openxmlformats-officedocument.presentationml.slide+xml"/>
  <Override PartName="/ppt/slides/slide28.xml" ContentType="application/vnd.openxmlformats-officedocument.presentationml.slide+xml"/>
  <Override PartName="/ppt/slideLayouts/slideLayout3.xml" ContentType="application/vnd.openxmlformats-officedocument.presentationml.slideLayout+xml"/>
  <Override PartName="/ppt/slides/slide24.xml" ContentType="application/vnd.openxmlformats-officedocument.presentationml.slide+xml"/>
  <Override PartName="/ppt/slides/slide20.xml" ContentType="application/vnd.openxmlformats-officedocument.presentationml.slide+xml"/>
  <Override PartName="/ppt/slideLayouts/slideLayout18.xml" ContentType="application/vnd.openxmlformats-officedocument.presentationml.slideLayout+xml"/>
  <Override PartName="/ppt/notesSlides/notesSlide7.xml" ContentType="application/vnd.openxmlformats-officedocument.presentationml.notesSlide+xml"/>
  <Override PartName="/ppt/slides/slide17.xml" ContentType="application/vnd.openxmlformats-officedocument.presentationml.slide+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ppt/slides/slide8.xml" ContentType="application/vnd.openxmlformats-officedocument.presentationml.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s/slide25.xml" ContentType="application/vnd.openxmlformats-officedocument.presentationml.slide+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Override PartName="/ppt/slideLayouts/slideLayout19.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 id="2147483660" r:id="rId2"/>
  </p:sldMasterIdLst>
  <p:notesMasterIdLst>
    <p:notesMasterId r:id="rId31"/>
  </p:notesMasterIdLst>
  <p:sldIdLst>
    <p:sldId id="264" r:id="rId3"/>
    <p:sldId id="265" r:id="rId4"/>
    <p:sldId id="266" r:id="rId5"/>
    <p:sldId id="285" r:id="rId6"/>
    <p:sldId id="267" r:id="rId7"/>
    <p:sldId id="268" r:id="rId8"/>
    <p:sldId id="287" r:id="rId9"/>
    <p:sldId id="269" r:id="rId10"/>
    <p:sldId id="270" r:id="rId11"/>
    <p:sldId id="271" r:id="rId12"/>
    <p:sldId id="272" r:id="rId13"/>
    <p:sldId id="273" r:id="rId14"/>
    <p:sldId id="274" r:id="rId15"/>
    <p:sldId id="275" r:id="rId16"/>
    <p:sldId id="276" r:id="rId17"/>
    <p:sldId id="277" r:id="rId18"/>
    <p:sldId id="278" r:id="rId19"/>
    <p:sldId id="256" r:id="rId20"/>
    <p:sldId id="258" r:id="rId21"/>
    <p:sldId id="257" r:id="rId22"/>
    <p:sldId id="259" r:id="rId23"/>
    <p:sldId id="260" r:id="rId24"/>
    <p:sldId id="261" r:id="rId25"/>
    <p:sldId id="262" r:id="rId26"/>
    <p:sldId id="280" r:id="rId27"/>
    <p:sldId id="282" r:id="rId28"/>
    <p:sldId id="283" r:id="rId29"/>
    <p:sldId id="284"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showPr showNarration="1">
    <p:present/>
    <p:sldAll/>
    <p:penClr>
      <a:prstClr val="red"/>
    </p:penClr>
    <p:extLst>
      <p:ext uri="{EC167BDD-8182-4AB7-AECC-EB403E3ABB37}">
        <p14:laserClr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a:srgbClr val="FF0000"/>
        </p14:laserClr>
      </p:ext>
      <p:ext uri="{2FDB2607-1784-4EEB-B798-7EB5836EED8A}">
        <p14:showMediaCtrls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
      </p:ext>
    </p:extLst>
  </p:showPr>
  <p:extLst>
    <p:ext uri="{E76CE94A-603C-4142-B9EB-6D1370010A27}">
      <p14:discardImageEditData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0"/>
    </p:ext>
    <p:ext uri="{D31A062A-798A-4329-ABDD-BBA856620510}">
      <p14:defaultImageDpi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ThumbnailView">
  <p:normalViewPr showOutlineIcons="0">
    <p:restoredLeft sz="15652" autoAdjust="0"/>
    <p:restoredTop sz="87813" autoAdjust="0"/>
  </p:normalViewPr>
  <p:slideViewPr>
    <p:cSldViewPr snapToGrid="0" snapToObjects="1">
      <p:cViewPr>
        <p:scale>
          <a:sx n="134" d="100"/>
          <a:sy n="134" d="100"/>
        </p:scale>
        <p:origin x="-144" y="664"/>
      </p:cViewPr>
      <p:guideLst>
        <p:guide orient="horz" pos="2160"/>
        <p:guide pos="2880"/>
      </p:guideLst>
    </p:cSldViewPr>
  </p:slideViewPr>
  <p:outlineViewPr>
    <p:cViewPr>
      <p:scale>
        <a:sx n="33" d="100"/>
        <a:sy n="33" d="100"/>
      </p:scale>
      <p:origin x="0" y="6520"/>
    </p:cViewPr>
  </p:outlin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notesMaster" Target="notesMasters/notesMaster1.xml"/><Relationship Id="rId32" Type="http://schemas.openxmlformats.org/officeDocument/2006/relationships/printerSettings" Target="printerSettings/printerSettings1.bin"/><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s>
</file>

<file path=ppt/charts/_rels/chart1.xml.rels><?xml version="1.0" encoding="UTF-8" standalone="yes"?>
<Relationships xmlns="http://schemas.openxmlformats.org/package/2006/relationships"><Relationship Id="rId1" Type="http://schemas.openxmlformats.org/officeDocument/2006/relationships/oleObject" Target="file:///C:\Documents%20and%20Settings\Rich%20Stolz\Desktop\New%20Microsoft%20Office%20Excel%20Worksheet.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n-US"/>
  <c:style val="1"/>
  <c:chart>
    <c:plotArea>
      <c:layout>
        <c:manualLayout>
          <c:layoutTarget val="inner"/>
          <c:xMode val="edge"/>
          <c:yMode val="edge"/>
          <c:x val="0.106905074365704"/>
          <c:y val="0.0560301837270341"/>
          <c:w val="0.700207349081364"/>
          <c:h val="0.798225065616798"/>
        </c:manualLayout>
      </c:layout>
      <c:barChart>
        <c:barDir val="col"/>
        <c:grouping val="clustered"/>
        <c:ser>
          <c:idx val="0"/>
          <c:order val="0"/>
          <c:tx>
            <c:v>wait time</c:v>
          </c:tx>
          <c:val>
            <c:numRef>
              <c:f>Sheet1!$B$108:$B$116</c:f>
              <c:numCache>
                <c:formatCode>General</c:formatCode>
                <c:ptCount val="9"/>
                <c:pt idx="0">
                  <c:v>198.0</c:v>
                </c:pt>
                <c:pt idx="1">
                  <c:v>147.0</c:v>
                </c:pt>
                <c:pt idx="2">
                  <c:v>94.0</c:v>
                </c:pt>
                <c:pt idx="3">
                  <c:v>174.0</c:v>
                </c:pt>
                <c:pt idx="4">
                  <c:v>48.0</c:v>
                </c:pt>
                <c:pt idx="5">
                  <c:v>136.0</c:v>
                </c:pt>
                <c:pt idx="6">
                  <c:v>89.0</c:v>
                </c:pt>
                <c:pt idx="7">
                  <c:v>196.0</c:v>
                </c:pt>
                <c:pt idx="8">
                  <c:v>353.0</c:v>
                </c:pt>
              </c:numCache>
            </c:numRef>
          </c:val>
        </c:ser>
        <c:ser>
          <c:idx val="1"/>
          <c:order val="1"/>
          <c:tx>
            <c:v>run time</c:v>
          </c:tx>
          <c:val>
            <c:numRef>
              <c:f>Sheet1!$C$108:$C$116</c:f>
              <c:numCache>
                <c:formatCode>General</c:formatCode>
                <c:ptCount val="9"/>
                <c:pt idx="0">
                  <c:v>245.0</c:v>
                </c:pt>
                <c:pt idx="1">
                  <c:v>257.0</c:v>
                </c:pt>
                <c:pt idx="2">
                  <c:v>259.0</c:v>
                </c:pt>
                <c:pt idx="3">
                  <c:v>237.0</c:v>
                </c:pt>
                <c:pt idx="4">
                  <c:v>248.0</c:v>
                </c:pt>
                <c:pt idx="5">
                  <c:v>251.0</c:v>
                </c:pt>
                <c:pt idx="6">
                  <c:v>250.0</c:v>
                </c:pt>
                <c:pt idx="7">
                  <c:v>243.0</c:v>
                </c:pt>
                <c:pt idx="8">
                  <c:v>246.0</c:v>
                </c:pt>
              </c:numCache>
            </c:numRef>
          </c:val>
        </c:ser>
        <c:axId val="497840632"/>
        <c:axId val="496016536"/>
      </c:barChart>
      <c:catAx>
        <c:axId val="497840632"/>
        <c:scaling>
          <c:orientation val="minMax"/>
        </c:scaling>
        <c:axPos val="b"/>
        <c:title>
          <c:tx>
            <c:rich>
              <a:bodyPr/>
              <a:lstStyle/>
              <a:p>
                <a:pPr>
                  <a:defRPr/>
                </a:pPr>
                <a:r>
                  <a:rPr lang="en-US"/>
                  <a:t>Run Number </a:t>
                </a:r>
              </a:p>
            </c:rich>
          </c:tx>
          <c:layout/>
        </c:title>
        <c:tickLblPos val="nextTo"/>
        <c:crossAx val="496016536"/>
        <c:crosses val="autoZero"/>
        <c:auto val="1"/>
        <c:lblAlgn val="ctr"/>
        <c:lblOffset val="100"/>
      </c:catAx>
      <c:valAx>
        <c:axId val="496016536"/>
        <c:scaling>
          <c:orientation val="minMax"/>
        </c:scaling>
        <c:axPos val="l"/>
        <c:majorGridlines/>
        <c:title>
          <c:tx>
            <c:rich>
              <a:bodyPr rot="-5400000" vert="horz"/>
              <a:lstStyle/>
              <a:p>
                <a:pPr>
                  <a:defRPr/>
                </a:pPr>
                <a:r>
                  <a:rPr lang="en-US"/>
                  <a:t>Time (min)</a:t>
                </a:r>
              </a:p>
            </c:rich>
          </c:tx>
          <c:layout/>
        </c:title>
        <c:numFmt formatCode="General" sourceLinked="1"/>
        <c:tickLblPos val="nextTo"/>
        <c:crossAx val="497840632"/>
        <c:crosses val="autoZero"/>
        <c:crossBetween val="between"/>
      </c:valAx>
    </c:plotArea>
    <c:legend>
      <c:legendPos val="r"/>
      <c:layout/>
    </c:legend>
    <c:plotVisOnly val="1"/>
    <c:dispBlanksAs val="gap"/>
  </c:chart>
  <c:spPr>
    <a:solidFill>
      <a:schemeClr val="lt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1"/>
</c:chartSpace>
</file>

<file path=ppt/drawings/_rels/vmlDrawing1.vml.rels><?xml version="1.0" encoding="UTF-8" standalone="yes"?>
<Relationships xmlns="http://schemas.openxmlformats.org/package/2006/relationships"><Relationship Id="rId1" Type="http://schemas.openxmlformats.org/officeDocument/2006/relationships/image" Target="../media/image16.emf"/></Relationships>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15181B-81A2-5446-847F-83705654FC92}" type="datetimeFigureOut">
              <a:rPr lang="en-US" smtClean="0"/>
              <a:pPr/>
              <a:t>11/1/11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93F041A-08B6-D241-89BC-3C86A3A958DE}"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2468746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Slide Number Placeholder 6"/>
          <p:cNvSpPr txBox="1">
            <a:spLocks noGrp="1"/>
          </p:cNvSpPr>
          <p:nvPr>
            <p:ph type="sldNum" sz="quarter" idx="5"/>
          </p:nvPr>
        </p:nvSpPr>
        <p:spPr>
          <a:ln/>
        </p:spPr>
        <p:txBody>
          <a:bodyPr lIns="0" tIns="0" rIns="0" bIns="0" anchor="b"/>
          <a:lstStyle/>
          <a:p>
            <a:pPr lvl="0"/>
            <a:fld id="{3FBC0E53-3E57-4CA1-B311-108228613345}" type="slidenum">
              <a:rPr/>
              <a:pPr lvl="0"/>
              <a:t>4</a:t>
            </a:fld>
            <a:endParaRPr lang="en-US"/>
          </a:p>
        </p:txBody>
      </p:sp>
      <p:sp>
        <p:nvSpPr>
          <p:cNvPr id="2" name="Slide Image Placeholder 1"/>
          <p:cNvSpPr>
            <a:spLocks noGrp="1" noRot="1" noChangeAspect="1" noResize="1"/>
          </p:cNvSpPr>
          <p:nvPr>
            <p:ph type="sldImg"/>
          </p:nvPr>
        </p:nvSpPr>
        <p:spPr>
          <a:xfrm>
            <a:off x="1046163" y="655638"/>
            <a:ext cx="4360862" cy="3271837"/>
          </a:xfrm>
          <a:solidFill>
            <a:schemeClr val="accent1"/>
          </a:solidFill>
          <a:ln w="25400">
            <a:solidFill>
              <a:schemeClr val="accent1">
                <a:shade val="50000"/>
              </a:schemeClr>
            </a:solidFill>
            <a:prstDash val="solid"/>
          </a:ln>
        </p:spPr>
      </p:sp>
      <p:sp>
        <p:nvSpPr>
          <p:cNvPr id="3" name="Notes Placeholder 2"/>
          <p:cNvSpPr txBox="1">
            <a:spLocks noGrp="1"/>
          </p:cNvSpPr>
          <p:nvPr>
            <p:ph type="body" sz="quarter" idx="1"/>
          </p:nvPr>
        </p:nvSpPr>
        <p:spPr>
          <a:xfrm>
            <a:off x="645776" y="4145891"/>
            <a:ext cx="5161765" cy="276999"/>
          </a:xfrm>
        </p:spPr>
        <p:txBody>
          <a:bodyPr>
            <a:spAutoFit/>
          </a:bodyPr>
          <a:lstStyle/>
          <a:p>
            <a:r>
              <a:rPr lang="en-US" sz="1200" b="0" i="0" kern="1200" dirty="0" smtClean="0">
                <a:solidFill>
                  <a:schemeClr val="tx1"/>
                </a:solidFill>
                <a:effectLst/>
                <a:latin typeface="+mn-lt"/>
                <a:ea typeface="+mn-ea"/>
                <a:cs typeface="+mn-cs"/>
              </a:rPr>
              <a:t>simulations made of many communicating threads (differing in the value</a:t>
            </a:r>
            <a:r>
              <a:rPr lang="en-US" dirty="0" smtClean="0"/>
              <a:t/>
            </a:r>
            <a:br>
              <a:rPr lang="en-US" dirty="0" smtClean="0"/>
            </a:br>
            <a:r>
              <a:rPr lang="en-US" sz="1200" b="0" i="0" kern="1200" dirty="0" smtClean="0">
                <a:solidFill>
                  <a:schemeClr val="tx1"/>
                </a:solidFill>
                <a:effectLst/>
                <a:latin typeface="+mn-lt"/>
                <a:ea typeface="+mn-ea"/>
                <a:cs typeface="+mn-cs"/>
              </a:rPr>
              <a:t>of the "lambda" interaction parameter).</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 they exchange lambda values according to a particular</a:t>
            </a:r>
            <a:r>
              <a:rPr lang="en-US" dirty="0" smtClean="0"/>
              <a:t/>
            </a:r>
            <a:br>
              <a:rPr lang="en-US" dirty="0" smtClean="0"/>
            </a:br>
            <a:r>
              <a:rPr lang="en-US" sz="1200" b="0" i="0" kern="1200" dirty="0" smtClean="0">
                <a:solidFill>
                  <a:schemeClr val="tx1"/>
                </a:solidFill>
                <a:effectLst/>
                <a:latin typeface="+mn-lt"/>
                <a:ea typeface="+mn-ea"/>
                <a:cs typeface="+mn-cs"/>
              </a:rPr>
              <a:t>probabilistic prescription (not shown). The idea is that these</a:t>
            </a:r>
            <a:r>
              <a:rPr lang="en-US" dirty="0" smtClean="0"/>
              <a:t/>
            </a:r>
            <a:br>
              <a:rPr lang="en-US" dirty="0" smtClean="0"/>
            </a:br>
            <a:r>
              <a:rPr lang="en-US" sz="1200" b="0" i="0" kern="1200" dirty="0" smtClean="0">
                <a:solidFill>
                  <a:schemeClr val="tx1"/>
                </a:solidFill>
                <a:effectLst/>
                <a:latin typeface="+mn-lt"/>
                <a:ea typeface="+mn-ea"/>
                <a:cs typeface="+mn-cs"/>
              </a:rPr>
              <a:t>exchanges enhance the exploration of molecular conformations.</a:t>
            </a: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Results for 21 simulations/trajectories associated with one nucleosome</a:t>
            </a:r>
          </a:p>
          <a:p>
            <a:r>
              <a:rPr lang="en-US" dirty="0" smtClean="0"/>
              <a:t>Flashing red spots indicate large deformations of DNA (kinks)- they appear &amp; disappear as functions of time</a:t>
            </a:r>
            <a:endParaRPr lang="en-US" dirty="0"/>
          </a:p>
        </p:txBody>
      </p:sp>
      <p:sp>
        <p:nvSpPr>
          <p:cNvPr id="4" name="Slide Number Placeholder 3"/>
          <p:cNvSpPr>
            <a:spLocks noGrp="1"/>
          </p:cNvSpPr>
          <p:nvPr>
            <p:ph type="sldNum" sz="quarter" idx="10"/>
          </p:nvPr>
        </p:nvSpPr>
        <p:spPr/>
        <p:txBody>
          <a:bodyPr/>
          <a:lstStyle/>
          <a:p>
            <a:fld id="{193F041A-08B6-D241-89BC-3C86A3A958DE}" type="slidenum">
              <a:rPr lang="en-US" smtClean="0"/>
              <a:pPr/>
              <a:t>24</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939338963"/>
      </p:ext>
    </p:extLst>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PI's of the SAGA project is both distributed computing and NGS analytics. Therefore in appreciation of the computational characteristics and challenges the dare based gateway is being developed. We are doing both research and tool development and well positioned in </a:t>
            </a:r>
            <a:r>
              <a:rPr lang="en-US" dirty="0" err="1" smtClean="0"/>
              <a:t>xsede</a:t>
            </a:r>
            <a:r>
              <a:rPr lang="en-US" dirty="0" smtClean="0"/>
              <a:t> we are well positioned to provide this as a gateway to the XSEDE community.</a:t>
            </a:r>
          </a:p>
          <a:p>
            <a:endParaRPr lang="en-US" dirty="0"/>
          </a:p>
        </p:txBody>
      </p:sp>
      <p:sp>
        <p:nvSpPr>
          <p:cNvPr id="4" name="Slide Number Placeholder 3"/>
          <p:cNvSpPr>
            <a:spLocks noGrp="1"/>
          </p:cNvSpPr>
          <p:nvPr>
            <p:ph type="sldNum" sz="quarter" idx="10"/>
          </p:nvPr>
        </p:nvSpPr>
        <p:spPr/>
        <p:txBody>
          <a:bodyPr/>
          <a:lstStyle/>
          <a:p>
            <a:fld id="{385C9C6C-3674-9244-BD9B-E0B746DB1386}" type="slidenum">
              <a:rPr lang="en-US" smtClean="0">
                <a:solidFill>
                  <a:prstClr val="black"/>
                </a:solidFill>
                <a:latin typeface="Calibri"/>
              </a:rPr>
              <a:pPr/>
              <a:t>26</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168546629"/>
      </p:ext>
    </p:extLst>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Refer</a:t>
            </a:r>
            <a:r>
              <a:rPr lang="en-US" baseline="0" dirty="0" smtClean="0"/>
              <a:t> to slide 7 Left part, for </a:t>
            </a:r>
            <a:r>
              <a:rPr lang="en-US" dirty="0" smtClean="0"/>
              <a:t>Higher-level capabilities --- DARE, DAG,</a:t>
            </a:r>
            <a:r>
              <a:rPr lang="en-US" baseline="0" dirty="0" smtClean="0"/>
              <a:t> MR, </a:t>
            </a:r>
            <a:r>
              <a:rPr lang="en-US" baseline="0" dirty="0" err="1" smtClean="0"/>
              <a:t>BigJob</a:t>
            </a:r>
            <a:r>
              <a:rPr lang="en-US" baseline="0" dirty="0" smtClean="0"/>
              <a:t> and other frameworks etc</a:t>
            </a:r>
            <a:endParaRPr lang="en-US" dirty="0"/>
          </a:p>
        </p:txBody>
      </p:sp>
      <p:sp>
        <p:nvSpPr>
          <p:cNvPr id="4" name="Slide Number Placeholder 3"/>
          <p:cNvSpPr>
            <a:spLocks noGrp="1"/>
          </p:cNvSpPr>
          <p:nvPr>
            <p:ph type="sldNum" sz="quarter" idx="10"/>
          </p:nvPr>
        </p:nvSpPr>
        <p:spPr/>
        <p:txBody>
          <a:bodyPr/>
          <a:lstStyle/>
          <a:p>
            <a:fld id="{193F041A-08B6-D241-89BC-3C86A3A958DE}" type="slidenum">
              <a:rPr lang="en-US" smtClean="0"/>
              <a:pPr/>
              <a:t>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Mandlebrot</a:t>
            </a:r>
            <a:r>
              <a:rPr lang="en-US" baseline="0" dirty="0" smtClean="0"/>
              <a:t> simple demo </a:t>
            </a:r>
            <a:r>
              <a:rPr lang="en-US" dirty="0" err="1" smtClean="0"/>
              <a:t>Blacklight</a:t>
            </a:r>
            <a:r>
              <a:rPr lang="en-US" dirty="0" smtClean="0"/>
              <a:t>, kraken </a:t>
            </a:r>
            <a:r>
              <a:rPr lang="en-US" dirty="0" err="1" smtClean="0"/>
              <a:t>lonestar</a:t>
            </a:r>
            <a:r>
              <a:rPr lang="en-US" dirty="0" smtClean="0"/>
              <a:t>, ranger and</a:t>
            </a:r>
            <a:r>
              <a:rPr lang="en-US" baseline="0" dirty="0" smtClean="0"/>
              <a:t> trestles </a:t>
            </a:r>
            <a:endParaRPr lang="en-US" dirty="0"/>
          </a:p>
        </p:txBody>
      </p:sp>
      <p:sp>
        <p:nvSpPr>
          <p:cNvPr id="4" name="Slide Number Placeholder 3"/>
          <p:cNvSpPr>
            <a:spLocks noGrp="1"/>
          </p:cNvSpPr>
          <p:nvPr>
            <p:ph type="sldNum" sz="quarter" idx="10"/>
          </p:nvPr>
        </p:nvSpPr>
        <p:spPr/>
        <p:txBody>
          <a:bodyPr/>
          <a:lstStyle/>
          <a:p>
            <a:fld id="{385C9C6C-3674-9244-BD9B-E0B746DB1386}" type="slidenum">
              <a:rPr lang="en-US" smtClean="0">
                <a:solidFill>
                  <a:prstClr val="black"/>
                </a:solidFill>
                <a:latin typeface="Calibri"/>
              </a:rPr>
              <a:pPr/>
              <a:t>11</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894472683"/>
      </p:ext>
    </p:extLst>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Same </a:t>
            </a:r>
            <a:r>
              <a:rPr lang="en-US" dirty="0" err="1" smtClean="0"/>
              <a:t>mandlebrot</a:t>
            </a:r>
            <a:r>
              <a:rPr lang="en-US" dirty="0" smtClean="0"/>
              <a:t> demo</a:t>
            </a:r>
            <a:r>
              <a:rPr lang="en-US" baseline="0" dirty="0" smtClean="0"/>
              <a:t> code, running on sierra, </a:t>
            </a:r>
            <a:r>
              <a:rPr lang="en-US" baseline="0" dirty="0" err="1" smtClean="0"/>
              <a:t>alamo</a:t>
            </a:r>
            <a:r>
              <a:rPr lang="en-US" baseline="0" dirty="0" smtClean="0"/>
              <a:t>, hotel, </a:t>
            </a:r>
            <a:r>
              <a:rPr lang="en-US" baseline="0" dirty="0" err="1" smtClean="0"/>
              <a:t>india</a:t>
            </a:r>
            <a:r>
              <a:rPr lang="en-US" baseline="0" dirty="0" smtClean="0"/>
              <a:t> and OGF machines</a:t>
            </a:r>
            <a:endParaRPr lang="en-US" dirty="0"/>
          </a:p>
        </p:txBody>
      </p:sp>
      <p:sp>
        <p:nvSpPr>
          <p:cNvPr id="4" name="Slide Number Placeholder 3"/>
          <p:cNvSpPr>
            <a:spLocks noGrp="1"/>
          </p:cNvSpPr>
          <p:nvPr>
            <p:ph type="sldNum" sz="quarter" idx="10"/>
          </p:nvPr>
        </p:nvSpPr>
        <p:spPr/>
        <p:txBody>
          <a:bodyPr/>
          <a:lstStyle/>
          <a:p>
            <a:fld id="{385C9C6C-3674-9244-BD9B-E0B746DB1386}" type="slidenum">
              <a:rPr lang="en-US" smtClean="0">
                <a:solidFill>
                  <a:prstClr val="black"/>
                </a:solidFill>
                <a:latin typeface="Calibri"/>
              </a:rPr>
              <a:pPr/>
              <a:t>12</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787208871"/>
      </p:ext>
    </p:extLst>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93F041A-08B6-D241-89BC-3C86A3A958DE}" type="slidenum">
              <a:rPr lang="en-US" smtClean="0"/>
              <a:pPr/>
              <a:t>13</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a:t>
            </a:r>
            <a:r>
              <a:rPr lang="en-US" baseline="0" dirty="0" smtClean="0"/>
              <a:t> is different about SAGA-Pilot Jobs? </a:t>
            </a:r>
          </a:p>
          <a:p>
            <a:r>
              <a:rPr lang="en-US" baseline="0" dirty="0" smtClean="0"/>
              <a:t> (</a:t>
            </a:r>
            <a:r>
              <a:rPr lang="en-US" baseline="0" dirty="0" err="1" smtClean="0"/>
              <a:t>i</a:t>
            </a:r>
            <a:r>
              <a:rPr lang="en-US" baseline="0" dirty="0" smtClean="0"/>
              <a:t>) This is all standards based file and jobs submission</a:t>
            </a:r>
          </a:p>
          <a:p>
            <a:r>
              <a:rPr lang="en-US" baseline="0" dirty="0" smtClean="0"/>
              <a:t> (ii) By having SAGA deployed on XSEDE, </a:t>
            </a:r>
            <a:r>
              <a:rPr lang="en-US" baseline="0" dirty="0" err="1" smtClean="0"/>
              <a:t>BigJob</a:t>
            </a:r>
            <a:r>
              <a:rPr lang="en-US" baseline="0" dirty="0" smtClean="0"/>
              <a:t> is naturally supported, i.e., Integrated with XSEDE and thus easy to run/use</a:t>
            </a:r>
            <a:endParaRPr lang="en-US" dirty="0"/>
          </a:p>
        </p:txBody>
      </p:sp>
      <p:sp>
        <p:nvSpPr>
          <p:cNvPr id="4" name="Slide Number Placeholder 3"/>
          <p:cNvSpPr>
            <a:spLocks noGrp="1"/>
          </p:cNvSpPr>
          <p:nvPr>
            <p:ph type="sldNum" sz="quarter" idx="10"/>
          </p:nvPr>
        </p:nvSpPr>
        <p:spPr/>
        <p:txBody>
          <a:bodyPr/>
          <a:lstStyle/>
          <a:p>
            <a:fld id="{193F041A-08B6-D241-89BC-3C86A3A958DE}" type="slidenum">
              <a:rPr lang="en-US" smtClean="0"/>
              <a:pPr/>
              <a:t>15</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Note that </a:t>
            </a:r>
            <a:r>
              <a:rPr lang="en-US" dirty="0" err="1" smtClean="0"/>
              <a:t>BigJob</a:t>
            </a:r>
            <a:r>
              <a:rPr lang="en-US" baseline="0" dirty="0" smtClean="0"/>
              <a:t> supports not only individual back-ends, but also concurrent usage of multiple back-ends</a:t>
            </a:r>
          </a:p>
          <a:p>
            <a:r>
              <a:rPr lang="en-US" baseline="0" dirty="0" smtClean="0"/>
              <a:t>For example, </a:t>
            </a:r>
            <a:r>
              <a:rPr lang="en-US" baseline="0" dirty="0" err="1" smtClean="0"/>
              <a:t>BigJob</a:t>
            </a:r>
            <a:r>
              <a:rPr lang="en-US" baseline="0" dirty="0" smtClean="0"/>
              <a:t> is used on both </a:t>
            </a:r>
            <a:r>
              <a:rPr lang="en-US" baseline="0" dirty="0" err="1" smtClean="0"/>
              <a:t>Globus</a:t>
            </a:r>
            <a:r>
              <a:rPr lang="en-US" baseline="0" dirty="0" smtClean="0"/>
              <a:t> based Grid (XSEDE) and Condor (OSG) as part of the </a:t>
            </a:r>
            <a:r>
              <a:rPr lang="en-US" baseline="0" dirty="0" err="1" smtClean="0"/>
              <a:t>ExTENCI</a:t>
            </a:r>
            <a:r>
              <a:rPr lang="en-US" baseline="0" dirty="0" smtClean="0"/>
              <a:t> project</a:t>
            </a:r>
          </a:p>
          <a:p>
            <a:r>
              <a:rPr lang="en-US" baseline="0" dirty="0" smtClean="0"/>
              <a:t>See P* Paper (submitted to IPDPS).. </a:t>
            </a:r>
            <a:endParaRPr lang="en-US" dirty="0"/>
          </a:p>
        </p:txBody>
      </p:sp>
      <p:sp>
        <p:nvSpPr>
          <p:cNvPr id="4" name="Slide Number Placeholder 3"/>
          <p:cNvSpPr>
            <a:spLocks noGrp="1"/>
          </p:cNvSpPr>
          <p:nvPr>
            <p:ph type="sldNum" sz="quarter" idx="10"/>
          </p:nvPr>
        </p:nvSpPr>
        <p:spPr/>
        <p:txBody>
          <a:bodyPr/>
          <a:lstStyle/>
          <a:p>
            <a:fld id="{193F041A-08B6-D241-89BC-3C86A3A958DE}" type="slidenum">
              <a:rPr lang="en-US" smtClean="0"/>
              <a:pPr/>
              <a:t>16</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A460A16E-10CF-F74B-BBF8-BED46BF67F2B}" type="slidenum">
              <a:rPr lang="en-US"/>
              <a:pPr/>
              <a:t>19</a:t>
            </a:fld>
            <a:endParaRPr lang="en-US"/>
          </a:p>
        </p:txBody>
      </p:sp>
      <p:sp>
        <p:nvSpPr>
          <p:cNvPr id="1228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sp>
      <p:sp>
        <p:nvSpPr>
          <p:cNvPr id="1229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wrap="none" anchor="ct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a pulley</a:t>
            </a:r>
            <a:endParaRPr lang="en-US" dirty="0"/>
          </a:p>
        </p:txBody>
      </p:sp>
      <p:sp>
        <p:nvSpPr>
          <p:cNvPr id="4" name="Slide Number Placeholder 3"/>
          <p:cNvSpPr>
            <a:spLocks noGrp="1"/>
          </p:cNvSpPr>
          <p:nvPr>
            <p:ph type="sldNum" sz="quarter" idx="10"/>
          </p:nvPr>
        </p:nvSpPr>
        <p:spPr/>
        <p:txBody>
          <a:bodyPr/>
          <a:lstStyle/>
          <a:p>
            <a:fld id="{193F041A-08B6-D241-89BC-3C86A3A958DE}" type="slidenum">
              <a:rPr lang="en-US" smtClean="0"/>
              <a:pPr/>
              <a:t>21</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739360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4A1C3F4-6686-804E-A579-2602CB479D7B}" type="datetimeFigureOut">
              <a:rPr lang="en-US" smtClean="0"/>
              <a:pPr/>
              <a:t>11/1/11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295882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A1C3F4-6686-804E-A579-2602CB479D7B}" type="datetimeFigureOut">
              <a:rPr lang="en-US" smtClean="0"/>
              <a:pPr/>
              <a:t>11/1/11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94109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A1C3F4-6686-804E-A579-2602CB479D7B}" type="datetimeFigureOut">
              <a:rPr lang="en-US" smtClean="0"/>
              <a:pPr/>
              <a:t>11/1/11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858821192"/>
      </p:ext>
    </p:extLst>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pic>
        <p:nvPicPr>
          <p:cNvPr id="7" name="Picture 6" descr="Picture1.png"/>
          <p:cNvPicPr>
            <a:picLocks noChangeAspect="1"/>
          </p:cNvPicPr>
          <p:nvPr/>
        </p:nvPicPr>
        <p:blipFill>
          <a:blip r:embed="rId2"/>
          <a:stretch>
            <a:fillRect/>
          </a:stretch>
        </p:blipFill>
        <p:spPr>
          <a:xfrm>
            <a:off x="0" y="6206597"/>
            <a:ext cx="9144000" cy="651403"/>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254404818"/>
      </p:ext>
    </p:extLst>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266259032"/>
      </p:ext>
    </p:extLst>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540756632"/>
      </p:ext>
    </p:extLst>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168748353"/>
      </p:ext>
    </p:extLst>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76606362"/>
      </p:ext>
    </p:extLst>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396034893"/>
      </p:ext>
    </p:extLst>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536988288"/>
      </p:ext>
    </p:extLst>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90719383"/>
      </p:ext>
    </p:extLst>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A1C3F4-6686-804E-A579-2602CB479D7B}" type="datetimeFigureOut">
              <a:rPr lang="en-US" smtClean="0"/>
              <a:pPr/>
              <a:t>11/1/11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43241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738644276"/>
      </p:ext>
    </p:extLst>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876430674"/>
      </p:ext>
    </p:extLst>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9669167B-B2D4-A543-B03E-30D44A90B885}" type="datetimeFigureOut">
              <a:rPr lang="en-US" smtClean="0">
                <a:solidFill>
                  <a:prstClr val="black"/>
                </a:solidFill>
                <a:latin typeface="Calibri"/>
              </a:rPr>
              <a:pPr/>
              <a:t>11/1/11</a:t>
            </a:fld>
            <a:endParaRPr lang="en-US">
              <a:solidFill>
                <a:prstClr val="black"/>
              </a:solidFill>
              <a:latin typeface="Calibri"/>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latin typeface="Calibri"/>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AF38FE3-49A3-8942-BAD9-1941C28D661D}" type="slidenum">
              <a:rPr lang="en-US" smtClean="0">
                <a:solidFill>
                  <a:prstClr val="black"/>
                </a:solidFill>
                <a:latin typeface="Calibri"/>
              </a:rPr>
              <a:pPr/>
              <a:t>‹#›</a:t>
            </a:fld>
            <a:endParaRPr lang="en-US">
              <a:solidFill>
                <a:prstClr val="black"/>
              </a:solidFill>
              <a:latin typeface="Calibri"/>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466217261"/>
      </p:ext>
    </p:extLst>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A1C3F4-6686-804E-A579-2602CB479D7B}" type="datetimeFigureOut">
              <a:rPr lang="en-US" smtClean="0"/>
              <a:pPr/>
              <a:t>11/1/11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837890531"/>
      </p:ext>
    </p:extLst>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4A1C3F4-6686-804E-A579-2602CB479D7B}" type="datetimeFigureOut">
              <a:rPr lang="en-US" smtClean="0"/>
              <a:pPr/>
              <a:t>11/1/11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301210786"/>
      </p:ext>
    </p:extLst>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4A1C3F4-6686-804E-A579-2602CB479D7B}" type="datetimeFigureOut">
              <a:rPr lang="en-US" smtClean="0"/>
              <a:pPr/>
              <a:t>11/1/11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22274343"/>
      </p:ext>
    </p:extLst>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4A1C3F4-6686-804E-A579-2602CB479D7B}" type="datetimeFigureOut">
              <a:rPr lang="en-US" smtClean="0"/>
              <a:pPr/>
              <a:t>11/1/11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561782269"/>
      </p:ext>
    </p:extLst>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A1C3F4-6686-804E-A579-2602CB479D7B}" type="datetimeFigureOut">
              <a:rPr lang="en-US" smtClean="0"/>
              <a:pPr/>
              <a:t>11/1/11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509331756"/>
      </p:ext>
    </p:extLst>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A1C3F4-6686-804E-A579-2602CB479D7B}" type="datetimeFigureOut">
              <a:rPr lang="en-US" smtClean="0"/>
              <a:pPr/>
              <a:t>11/1/11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714591562"/>
      </p:ext>
    </p:extLst>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A1C3F4-6686-804E-A579-2602CB479D7B}" type="datetimeFigureOut">
              <a:rPr lang="en-US" smtClean="0"/>
              <a:pPr/>
              <a:t>11/1/11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31446578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3" Type="http://schemas.openxmlformats.org/officeDocument/2006/relationships/image" Target="../media/image1.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A1C3F4-6686-804E-A579-2602CB479D7B}" type="datetimeFigureOut">
              <a:rPr lang="en-US" smtClean="0"/>
              <a:pPr/>
              <a:t>11/1/11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5A7AA0-EF95-D744-9F20-1E820AE6B81C}" type="slidenum">
              <a:rPr lang="en-US" smtClean="0"/>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5978204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7" name="Picture 6" descr="Picture1.png"/>
          <p:cNvPicPr>
            <a:picLocks noChangeAspect="1"/>
          </p:cNvPicPr>
          <p:nvPr/>
        </p:nvPicPr>
        <p:blipFill>
          <a:blip r:embed="rId13"/>
          <a:stretch>
            <a:fillRect/>
          </a:stretch>
        </p:blipFill>
        <p:spPr>
          <a:xfrm>
            <a:off x="0" y="6206597"/>
            <a:ext cx="9144000" cy="651403"/>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6118899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7.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emf"/><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9.emf"/><Relationship Id="rId6" Type="http://schemas.openxmlformats.org/officeDocument/2006/relationships/image" Target="../media/image10.png"/><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9.xml"/><Relationship Id="rId4" Type="http://schemas.openxmlformats.org/officeDocument/2006/relationships/image" Target="../media/image9.emf"/><Relationship Id="rId5" Type="http://schemas.microsoft.com/office/2007/relationships/media" Target="file://localhost/Users/NICS/Desktop/VIDEO_1_16-yeast-positions.mpg" TargetMode="External"/><Relationship Id="rId6" Type="http://schemas.openxmlformats.org/officeDocument/2006/relationships/image" Target="../media/image15.png"/><Relationship Id="rId1" Type="http://schemas.openxmlformats.org/officeDocument/2006/relationships/video" Target="NULL" TargetMode="External"/><Relationship Id="rId2"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9.emf"/><Relationship Id="rId5" Type="http://schemas.openxmlformats.org/officeDocument/2006/relationships/image" Target="../media/image10.png"/><Relationship Id="rId1" Type="http://schemas.openxmlformats.org/officeDocument/2006/relationships/vmlDrawing" Target="../drawings/vmlDrawing1.vml"/><Relationship Id="rId2"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png"/><Relationship Id="rId1" Type="http://schemas.openxmlformats.org/officeDocument/2006/relationships/slideLayout" Target="../slideLayouts/slideLayout7.xml"/><Relationship Id="rId2" Type="http://schemas.openxmlformats.org/officeDocument/2006/relationships/chart" Target="../charts/chart1.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0.xml"/><Relationship Id="rId4" Type="http://schemas.microsoft.com/office/2007/relationships/media" Target="file://localhost/Users/NICS/Desktop/VIDEO_2_chr01.hp3.3.all.mpg" TargetMode="External"/><Relationship Id="rId5" Type="http://schemas.openxmlformats.org/officeDocument/2006/relationships/image" Target="../media/image17.png"/><Relationship Id="rId6" Type="http://schemas.openxmlformats.org/officeDocument/2006/relationships/image" Target="../media/image10.png"/><Relationship Id="rId7" Type="http://schemas.openxmlformats.org/officeDocument/2006/relationships/image" Target="../media/image9.emf"/><Relationship Id="rId1" Type="http://schemas.openxmlformats.org/officeDocument/2006/relationships/video" Target="NULL" TargetMode="External"/><Relationship Id="rId2"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hyperlink" Target="http://faust.cct.lsu.edu/trac/bigjob/" TargetMode="External"/><Relationship Id="rId4" Type="http://schemas.openxmlformats.org/officeDocument/2006/relationships/hyperlink" Target="http://dare.cct.lsu.edu/" TargetMode="External"/><Relationship Id="rId1" Type="http://schemas.openxmlformats.org/officeDocument/2006/relationships/slideLayout" Target="../slideLayouts/slideLayout13.xml"/><Relationship Id="rId2" Type="http://schemas.openxmlformats.org/officeDocument/2006/relationships/hyperlink" Target="http://www.saga-project.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35702"/>
            <a:ext cx="7772400" cy="1470025"/>
          </a:xfrm>
        </p:spPr>
        <p:txBody>
          <a:bodyPr>
            <a:normAutofit fontScale="90000"/>
          </a:bodyPr>
          <a:lstStyle/>
          <a:p>
            <a:r>
              <a:rPr lang="en-US" dirty="0"/>
              <a:t>D</a:t>
            </a:r>
            <a:r>
              <a:rPr lang="en-US" dirty="0" smtClean="0"/>
              <a:t>istributed and Loosely Coupled Parallel Molecular Simulations using the SAGA API</a:t>
            </a:r>
            <a:endParaRPr lang="en-US" dirty="0"/>
          </a:p>
        </p:txBody>
      </p:sp>
      <p:sp>
        <p:nvSpPr>
          <p:cNvPr id="3" name="Subtitle 2"/>
          <p:cNvSpPr>
            <a:spLocks noGrp="1"/>
          </p:cNvSpPr>
          <p:nvPr>
            <p:ph type="subTitle" idx="1"/>
          </p:nvPr>
        </p:nvSpPr>
        <p:spPr>
          <a:xfrm>
            <a:off x="974856" y="3886200"/>
            <a:ext cx="7483344" cy="1752600"/>
          </a:xfrm>
        </p:spPr>
        <p:txBody>
          <a:bodyPr>
            <a:normAutofit lnSpcReduction="10000"/>
          </a:bodyPr>
          <a:lstStyle/>
          <a:p>
            <a:r>
              <a:rPr lang="en-US" sz="2000" dirty="0" smtClean="0">
                <a:solidFill>
                  <a:srgbClr val="898989"/>
                </a:solidFill>
                <a:ea typeface="ＭＳ Ｐゴシック" pitchFamily="27" charset="-128"/>
              </a:rPr>
              <a:t>PI: Ronald Levy, co-PI: Emilio </a:t>
            </a:r>
            <a:r>
              <a:rPr lang="en-US" sz="2000" dirty="0" err="1" smtClean="0">
                <a:solidFill>
                  <a:srgbClr val="898989"/>
                </a:solidFill>
                <a:ea typeface="ＭＳ Ｐゴシック" pitchFamily="27" charset="-128"/>
              </a:rPr>
              <a:t>Gallicchio</a:t>
            </a:r>
            <a:r>
              <a:rPr lang="en-US" sz="2000" dirty="0" smtClean="0">
                <a:solidFill>
                  <a:srgbClr val="898989"/>
                </a:solidFill>
                <a:ea typeface="ＭＳ Ｐゴシック" pitchFamily="27" charset="-128"/>
              </a:rPr>
              <a:t>, Darrin York, Shantenu Jha</a:t>
            </a:r>
          </a:p>
          <a:p>
            <a:endParaRPr lang="en-US" sz="2000" dirty="0" smtClean="0">
              <a:solidFill>
                <a:srgbClr val="898989"/>
              </a:solidFill>
              <a:ea typeface="ＭＳ Ｐゴシック" pitchFamily="27" charset="-128"/>
            </a:endParaRPr>
          </a:p>
          <a:p>
            <a:r>
              <a:rPr lang="en-US" sz="2000" dirty="0" smtClean="0">
                <a:solidFill>
                  <a:srgbClr val="898989"/>
                </a:solidFill>
                <a:ea typeface="ＭＳ Ｐゴシック" pitchFamily="27" charset="-128"/>
              </a:rPr>
              <a:t>Consultants: </a:t>
            </a:r>
            <a:r>
              <a:rPr lang="en-US" sz="2000" dirty="0" err="1" smtClean="0">
                <a:solidFill>
                  <a:srgbClr val="898989"/>
                </a:solidFill>
                <a:ea typeface="ＭＳ Ｐゴシック" pitchFamily="27" charset="-128"/>
              </a:rPr>
              <a:t>Yaakoub</a:t>
            </a:r>
            <a:r>
              <a:rPr lang="en-US" sz="2000" dirty="0" smtClean="0">
                <a:solidFill>
                  <a:srgbClr val="898989"/>
                </a:solidFill>
                <a:ea typeface="ＭＳ Ｐゴシック" pitchFamily="27" charset="-128"/>
              </a:rPr>
              <a:t> El </a:t>
            </a:r>
            <a:r>
              <a:rPr lang="en-US" sz="2000" dirty="0" err="1" smtClean="0">
                <a:solidFill>
                  <a:srgbClr val="898989"/>
                </a:solidFill>
                <a:ea typeface="ＭＳ Ｐゴシック" pitchFamily="27" charset="-128"/>
              </a:rPr>
              <a:t>Khamra</a:t>
            </a:r>
            <a:r>
              <a:rPr lang="en-US" sz="2000" dirty="0" smtClean="0">
                <a:solidFill>
                  <a:srgbClr val="898989"/>
                </a:solidFill>
                <a:ea typeface="ＭＳ Ｐゴシック" pitchFamily="27" charset="-128"/>
              </a:rPr>
              <a:t>, Matt McKenzie</a:t>
            </a:r>
          </a:p>
          <a:p>
            <a:endParaRPr lang="en-US" sz="2000" dirty="0" smtClean="0">
              <a:solidFill>
                <a:srgbClr val="898989"/>
              </a:solidFill>
              <a:ea typeface="ＭＳ Ｐゴシック" pitchFamily="27" charset="-128"/>
            </a:endParaRPr>
          </a:p>
          <a:p>
            <a:r>
              <a:rPr lang="en-US" sz="2000" dirty="0" smtClean="0">
                <a:solidFill>
                  <a:srgbClr val="800000"/>
                </a:solidFill>
                <a:ea typeface="ＭＳ Ｐゴシック" pitchFamily="27" charset="-128"/>
              </a:rPr>
              <a:t>http://saga-</a:t>
            </a:r>
            <a:r>
              <a:rPr lang="en-US" sz="2000" dirty="0" err="1" smtClean="0">
                <a:solidFill>
                  <a:srgbClr val="800000"/>
                </a:solidFill>
                <a:ea typeface="ＭＳ Ｐゴシック" pitchFamily="27" charset="-128"/>
              </a:rPr>
              <a:t>project.org</a:t>
            </a:r>
            <a:endParaRPr lang="en-US" sz="2000" dirty="0">
              <a:solidFill>
                <a:srgbClr val="800000"/>
              </a:solidFill>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91321864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SAGA on TeraGrid</a:t>
            </a:r>
            <a:endParaRPr lang="en-US" dirty="0"/>
          </a:p>
        </p:txBody>
      </p:sp>
      <p:sp>
        <p:nvSpPr>
          <p:cNvPr id="3" name="Content Placeholder 2"/>
          <p:cNvSpPr>
            <a:spLocks noGrp="1"/>
          </p:cNvSpPr>
          <p:nvPr>
            <p:ph idx="1"/>
          </p:nvPr>
        </p:nvSpPr>
        <p:spPr/>
        <p:txBody>
          <a:bodyPr/>
          <a:lstStyle/>
          <a:p>
            <a:r>
              <a:rPr lang="en-US" dirty="0" smtClean="0"/>
              <a:t>SAGA deployed as a </a:t>
            </a:r>
            <a:r>
              <a:rPr lang="en-US" dirty="0" smtClean="0">
                <a:solidFill>
                  <a:schemeClr val="accent2"/>
                </a:solidFill>
              </a:rPr>
              <a:t>CSA</a:t>
            </a:r>
            <a:r>
              <a:rPr lang="en-US" dirty="0" smtClean="0"/>
              <a:t> on Ranger, Kraken , Lonestar and QueenBee</a:t>
            </a:r>
          </a:p>
          <a:p>
            <a:r>
              <a:rPr lang="en-US" dirty="0" smtClean="0"/>
              <a:t>Advert service hosted by SAGA team</a:t>
            </a:r>
          </a:p>
          <a:p>
            <a:r>
              <a:rPr lang="en-US" dirty="0" smtClean="0"/>
              <a:t>Replica exchange workflows, EnKF workflows and coupled simulation workflows using BigJob on TeraGrid (many papers; many users)</a:t>
            </a:r>
          </a:p>
          <a:p>
            <a:r>
              <a:rPr lang="en-US" dirty="0" smtClean="0"/>
              <a:t>Basic science gateway framework</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1436424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Perpetual SAGA Demo on XSEDE</a:t>
            </a:r>
            <a:endParaRPr lang="en-US" dirty="0"/>
          </a:p>
        </p:txBody>
      </p:sp>
      <p:sp>
        <p:nvSpPr>
          <p:cNvPr id="4" name="Content Placeholder 3"/>
          <p:cNvSpPr>
            <a:spLocks noGrp="1"/>
          </p:cNvSpPr>
          <p:nvPr>
            <p:ph idx="1"/>
          </p:nvPr>
        </p:nvSpPr>
        <p:spPr/>
        <p:txBody>
          <a:bodyPr/>
          <a:lstStyle/>
          <a:p>
            <a:endParaRPr lang="en-US"/>
          </a:p>
        </p:txBody>
      </p:sp>
      <p:pic>
        <p:nvPicPr>
          <p:cNvPr id="3074" name="Picture 2"/>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1489401" y="1146028"/>
            <a:ext cx="6007168" cy="4994425"/>
          </a:xfrm>
          <a:prstGeom prst="rect">
            <a:avLst/>
          </a:prstGeom>
          <a:noFill/>
          <a:ln>
            <a:noFill/>
          </a:ln>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chemeClr val="accent1"/>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chemeClr val="tx1"/>
                </a:solidFill>
                <a:miter lim="800000"/>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dist="35921" dir="2700000" algn="ctr" rotWithShape="0">
                    <a:schemeClr val="bg2"/>
                  </a:outerShdw>
                </a:effectLst>
              </a14:hiddenEffects>
            </a:ext>
          </a:extLst>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6694673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FutureGrid</a:t>
            </a:r>
            <a:r>
              <a:rPr lang="en-US" dirty="0" smtClean="0"/>
              <a:t> &amp; OGF-GIN </a:t>
            </a:r>
            <a:endParaRPr lang="en-US" dirty="0"/>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 y="1345150"/>
            <a:ext cx="4526656" cy="4431002"/>
          </a:xfrm>
          <a:prstGeom prst="rect">
            <a:avLst/>
          </a:prstGeom>
          <a:noFill/>
          <a:ln>
            <a:noFill/>
          </a:ln>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chemeClr val="accent1"/>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chemeClr val="tx1"/>
                </a:solidFill>
                <a:miter lim="800000"/>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710858" y="1330036"/>
            <a:ext cx="4422613" cy="4445998"/>
          </a:xfrm>
          <a:prstGeom prst="rect">
            <a:avLst/>
          </a:prstGeom>
          <a:noFill/>
          <a:ln>
            <a:noFill/>
          </a:ln>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chemeClr val="accent1"/>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chemeClr val="tx1"/>
                </a:solidFill>
                <a:miter lim="800000"/>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dist="35921" dir="2700000" algn="ctr" rotWithShape="0">
                    <a:schemeClr val="bg2"/>
                  </a:outerShdw>
                </a:effectLst>
              </a14:hiddenEffects>
            </a:ext>
          </a:extLst>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2217644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SAGA on XSEDE</a:t>
            </a:r>
            <a:endParaRPr lang="en-US" dirty="0"/>
          </a:p>
        </p:txBody>
      </p:sp>
      <p:sp>
        <p:nvSpPr>
          <p:cNvPr id="3" name="Content Placeholder 2"/>
          <p:cNvSpPr>
            <a:spLocks noGrp="1"/>
          </p:cNvSpPr>
          <p:nvPr>
            <p:ph idx="1"/>
          </p:nvPr>
        </p:nvSpPr>
        <p:spPr/>
        <p:txBody>
          <a:bodyPr>
            <a:normAutofit fontScale="92500"/>
          </a:bodyPr>
          <a:lstStyle/>
          <a:p>
            <a:r>
              <a:rPr lang="en-US" dirty="0" smtClean="0"/>
              <a:t>Latest version (1.6.1) is available on Ranger, Kraken and Lonestar, will be deployed on </a:t>
            </a:r>
            <a:r>
              <a:rPr lang="en-US" dirty="0" err="1" smtClean="0"/>
              <a:t>Blacklight</a:t>
            </a:r>
            <a:r>
              <a:rPr lang="en-US" dirty="0" smtClean="0"/>
              <a:t> and Trestles as CSA</a:t>
            </a:r>
          </a:p>
          <a:p>
            <a:r>
              <a:rPr lang="en-US" dirty="0" smtClean="0"/>
              <a:t>Automatic deployment and bootstrapping scripts available</a:t>
            </a:r>
          </a:p>
          <a:p>
            <a:r>
              <a:rPr lang="en-US" dirty="0" smtClean="0"/>
              <a:t>Working on virtual images for advert service and gateway framework (hosted at Data Quarry)</a:t>
            </a:r>
          </a:p>
          <a:p>
            <a:r>
              <a:rPr lang="en-US" dirty="0" smtClean="0"/>
              <a:t>Effort is to make the infrastructure: “</a:t>
            </a:r>
            <a:r>
              <a:rPr lang="en-US" dirty="0" smtClean="0">
                <a:solidFill>
                  <a:schemeClr val="accent2"/>
                </a:solidFill>
              </a:rPr>
              <a:t>system friendly, production ready and user accessible</a:t>
            </a:r>
            <a:r>
              <a:rPr lang="en-US" dirty="0" smtClean="0"/>
              <a:t>”</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7674209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SAGA Supporting Infrastructure</a:t>
            </a:r>
            <a:endParaRPr lang="en-US" dirty="0"/>
          </a:p>
        </p:txBody>
      </p:sp>
      <p:sp>
        <p:nvSpPr>
          <p:cNvPr id="5" name="Content Placeholder 4"/>
          <p:cNvSpPr>
            <a:spLocks noGrp="1"/>
          </p:cNvSpPr>
          <p:nvPr>
            <p:ph idx="1"/>
          </p:nvPr>
        </p:nvSpPr>
        <p:spPr/>
        <p:txBody>
          <a:bodyPr>
            <a:normAutofit lnSpcReduction="10000"/>
          </a:bodyPr>
          <a:lstStyle/>
          <a:p>
            <a:r>
              <a:rPr lang="en-US" dirty="0" smtClean="0">
                <a:solidFill>
                  <a:schemeClr val="accent2"/>
                </a:solidFill>
              </a:rPr>
              <a:t>Advert Service</a:t>
            </a:r>
            <a:r>
              <a:rPr lang="en-US" dirty="0" smtClean="0"/>
              <a:t>: </a:t>
            </a:r>
            <a:r>
              <a:rPr lang="en-US" dirty="0"/>
              <a:t>central point of persistent distributed coordination </a:t>
            </a:r>
            <a:r>
              <a:rPr lang="en-US" dirty="0" smtClean="0"/>
              <a:t>(anything from allocation project names to file locations and job info). </a:t>
            </a:r>
            <a:r>
              <a:rPr lang="en-US" dirty="0" smtClean="0">
                <a:solidFill>
                  <a:schemeClr val="accent5"/>
                </a:solidFill>
              </a:rPr>
              <a:t>Now a VM on Data Quarry!</a:t>
            </a:r>
          </a:p>
          <a:p>
            <a:r>
              <a:rPr lang="en-US" dirty="0" smtClean="0">
                <a:solidFill>
                  <a:schemeClr val="accent2"/>
                </a:solidFill>
              </a:rPr>
              <a:t>BigJob</a:t>
            </a:r>
            <a:r>
              <a:rPr lang="en-US" dirty="0" smtClean="0"/>
              <a:t>: a pilot job framework that acts as a container job for many smaller jobs (supports parallel and distributed jobs)</a:t>
            </a:r>
          </a:p>
          <a:p>
            <a:r>
              <a:rPr lang="en-US" dirty="0" smtClean="0">
                <a:solidFill>
                  <a:schemeClr val="accent2"/>
                </a:solidFill>
              </a:rPr>
              <a:t>DARE</a:t>
            </a:r>
            <a:r>
              <a:rPr lang="en-US" dirty="0" smtClean="0"/>
              <a:t>: science gateway framework that supports BigJob jobs</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3639161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Aside: BigJob</a:t>
            </a:r>
            <a:endParaRPr lang="en-US" dirty="0"/>
          </a:p>
        </p:txBody>
      </p:sp>
      <p:sp>
        <p:nvSpPr>
          <p:cNvPr id="4" name="Text Placeholder 3"/>
          <p:cNvSpPr>
            <a:spLocks noGrp="1"/>
          </p:cNvSpPr>
          <p:nvPr>
            <p:ph type="body" idx="1"/>
          </p:nvPr>
        </p:nvSpPr>
        <p:spPr/>
        <p:txBody>
          <a:bodyPr>
            <a:normAutofit fontScale="92500" lnSpcReduction="20000"/>
          </a:bodyPr>
          <a:lstStyle/>
          <a:p>
            <a:r>
              <a:rPr lang="en-US" dirty="0"/>
              <a:t>SAGA BigJob comprises of three components</a:t>
            </a:r>
          </a:p>
        </p:txBody>
      </p:sp>
      <p:sp>
        <p:nvSpPr>
          <p:cNvPr id="5" name="Content Placeholder 4"/>
          <p:cNvSpPr>
            <a:spLocks noGrp="1"/>
          </p:cNvSpPr>
          <p:nvPr>
            <p:ph sz="half" idx="2"/>
          </p:nvPr>
        </p:nvSpPr>
        <p:spPr/>
        <p:txBody>
          <a:bodyPr>
            <a:normAutofit fontScale="85000" lnSpcReduction="20000"/>
          </a:bodyPr>
          <a:lstStyle/>
          <a:p>
            <a:r>
              <a:rPr lang="en-US" dirty="0" smtClean="0"/>
              <a:t>BigJob Manager that </a:t>
            </a:r>
            <a:r>
              <a:rPr lang="en-US" dirty="0"/>
              <a:t>provides the pilot job abstraction and manages the orchestration and scheduling of </a:t>
            </a:r>
            <a:r>
              <a:rPr lang="en-US" dirty="0" err="1"/>
              <a:t>BigJobs</a:t>
            </a:r>
            <a:r>
              <a:rPr lang="en-US" dirty="0"/>
              <a:t> (which in turn allows the management of both </a:t>
            </a:r>
            <a:r>
              <a:rPr lang="en-US" dirty="0" err="1"/>
              <a:t>bigjob</a:t>
            </a:r>
            <a:r>
              <a:rPr lang="en-US" dirty="0"/>
              <a:t> objects and </a:t>
            </a:r>
            <a:r>
              <a:rPr lang="en-US" dirty="0" err="1"/>
              <a:t>subjobs</a:t>
            </a:r>
            <a:r>
              <a:rPr lang="en-US" dirty="0"/>
              <a:t>) </a:t>
            </a:r>
          </a:p>
          <a:p>
            <a:r>
              <a:rPr lang="en-US" dirty="0" smtClean="0"/>
              <a:t>BigJob Agent that </a:t>
            </a:r>
            <a:r>
              <a:rPr lang="en-US" dirty="0"/>
              <a:t>represents the pilot job and thus, the application-level resource manager running on the respective resource, and </a:t>
            </a:r>
          </a:p>
          <a:p>
            <a:r>
              <a:rPr lang="en-US" dirty="0" smtClean="0"/>
              <a:t>Advert Service </a:t>
            </a:r>
            <a:r>
              <a:rPr lang="en-US" dirty="0"/>
              <a:t>that is used for communication between the BigJob Manager and Agent.</a:t>
            </a:r>
          </a:p>
        </p:txBody>
      </p:sp>
      <p:sp>
        <p:nvSpPr>
          <p:cNvPr id="6" name="Text Placeholder 5"/>
          <p:cNvSpPr>
            <a:spLocks noGrp="1"/>
          </p:cNvSpPr>
          <p:nvPr>
            <p:ph type="body" sz="quarter" idx="3"/>
          </p:nvPr>
        </p:nvSpPr>
        <p:spPr/>
        <p:txBody>
          <a:bodyPr/>
          <a:lstStyle/>
          <a:p>
            <a:endParaRPr lang="en-US" dirty="0"/>
          </a:p>
        </p:txBody>
      </p:sp>
      <p:sp>
        <p:nvSpPr>
          <p:cNvPr id="7" name="Content Placeholder 6"/>
          <p:cNvSpPr>
            <a:spLocks noGrp="1"/>
          </p:cNvSpPr>
          <p:nvPr>
            <p:ph sz="quarter" idx="4"/>
          </p:nvPr>
        </p:nvSpPr>
        <p:spPr>
          <a:xfrm>
            <a:off x="4645025" y="2181963"/>
            <a:ext cx="4041775" cy="3951288"/>
          </a:xfrm>
        </p:spPr>
        <p:txBody>
          <a:bodyPr/>
          <a:lstStyle/>
          <a:p>
            <a:pPr marL="0" indent="0">
              <a:buNone/>
            </a:pPr>
            <a:r>
              <a:rPr lang="en-US" dirty="0" smtClean="0"/>
              <a:t>BigJob supports MPI and distributed (multiple-machine) workflows</a:t>
            </a:r>
            <a:endParaRPr lang="en-US" dirty="0"/>
          </a:p>
        </p:txBody>
      </p:sp>
      <p:pic>
        <p:nvPicPr>
          <p:cNvPr id="5122" name="Picture 2" descr="bigjob.jpg"/>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777563" y="3252928"/>
            <a:ext cx="3810000" cy="2705100"/>
          </a:xfrm>
          <a:prstGeom prst="rect">
            <a:avLst/>
          </a:prstGeom>
          <a:noFill/>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25027265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Distributed, High Throughput &amp; High Performance</a:t>
            </a:r>
            <a:endParaRPr lang="en-US" dirty="0"/>
          </a:p>
        </p:txBody>
      </p:sp>
      <p:pic>
        <p:nvPicPr>
          <p:cNvPr id="7" name="Content Placeholder 4" descr="distributed_pilot_job.png"/>
          <p:cNvPicPr>
            <a:picLocks noChangeAspect="1"/>
          </p:cNvPicPr>
          <p:nvPr/>
        </p:nvPicPr>
        <p:blipFill>
          <a:blip r:embed="rId3"/>
          <a:srcRect t="-10678" b="-10678"/>
          <a:stretch>
            <a:fillRect/>
          </a:stretch>
        </p:blipFill>
        <p:spPr>
          <a:xfrm>
            <a:off x="661548" y="1417638"/>
            <a:ext cx="7966954" cy="4608884"/>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5980584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err="1" smtClean="0"/>
              <a:t>BigJob</a:t>
            </a:r>
            <a:r>
              <a:rPr lang="en-US" dirty="0" smtClean="0"/>
              <a:t> Users</a:t>
            </a:r>
            <a:br>
              <a:rPr lang="en-US" dirty="0" smtClean="0"/>
            </a:br>
            <a:r>
              <a:rPr lang="en-US" dirty="0" smtClean="0"/>
              <a:t>(Limited Sampling)</a:t>
            </a:r>
            <a:endParaRPr lang="en-US" dirty="0"/>
          </a:p>
        </p:txBody>
      </p:sp>
      <p:sp>
        <p:nvSpPr>
          <p:cNvPr id="8" name="Content Placeholder 7"/>
          <p:cNvSpPr>
            <a:spLocks noGrp="1"/>
          </p:cNvSpPr>
          <p:nvPr>
            <p:ph idx="1"/>
          </p:nvPr>
        </p:nvSpPr>
        <p:spPr/>
        <p:txBody>
          <a:bodyPr>
            <a:normAutofit fontScale="85000" lnSpcReduction="10000"/>
          </a:bodyPr>
          <a:lstStyle/>
          <a:p>
            <a:r>
              <a:rPr lang="en-US" dirty="0"/>
              <a:t>Dr. Jong-Hyun Ham, Assistant Professor, Plant Pathology and Crop Physiology, LSU/</a:t>
            </a:r>
            <a:r>
              <a:rPr lang="en-US" dirty="0" err="1"/>
              <a:t>AgCenter</a:t>
            </a:r>
            <a:endParaRPr lang="en-US" dirty="0"/>
          </a:p>
          <a:p>
            <a:r>
              <a:rPr lang="en-US" dirty="0"/>
              <a:t>Dr. Tom Keyes, Professor, Chemistry Department, Boston University</a:t>
            </a:r>
          </a:p>
          <a:p>
            <a:r>
              <a:rPr lang="en-US" dirty="0"/>
              <a:t>Dr. Erik Flemington, Professor, Cancer Medicine, Tulane University</a:t>
            </a:r>
          </a:p>
          <a:p>
            <a:r>
              <a:rPr lang="en-US" dirty="0"/>
              <a:t>Dr. Chris </a:t>
            </a:r>
            <a:r>
              <a:rPr lang="en-US" dirty="0" err="1"/>
              <a:t>Gissendanner</a:t>
            </a:r>
            <a:r>
              <a:rPr lang="en-US" dirty="0"/>
              <a:t>, Associate Professor, Department of Basic Pharmaceutical Sciences, College of Pharmacy, University of Louisiana at Monroe</a:t>
            </a:r>
          </a:p>
          <a:p>
            <a:r>
              <a:rPr lang="en-US" dirty="0"/>
              <a:t>Dr. </a:t>
            </a:r>
            <a:r>
              <a:rPr lang="en-US" dirty="0" err="1"/>
              <a:t>Tuomo</a:t>
            </a:r>
            <a:r>
              <a:rPr lang="en-US" dirty="0"/>
              <a:t> </a:t>
            </a:r>
            <a:r>
              <a:rPr lang="en-US" dirty="0" err="1"/>
              <a:t>Rankinen</a:t>
            </a:r>
            <a:r>
              <a:rPr lang="en-US" dirty="0"/>
              <a:t>, Human Genome Lab, Pennington Biomedical Research Center</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7179597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29195"/>
            <a:ext cx="7772400" cy="1470025"/>
          </a:xfrm>
        </p:spPr>
        <p:txBody>
          <a:bodyPr>
            <a:normAutofit fontScale="90000"/>
          </a:bodyPr>
          <a:lstStyle/>
          <a:p>
            <a:r>
              <a:rPr lang="en-US" dirty="0" smtClean="0"/>
              <a:t>Case Study</a:t>
            </a:r>
            <a:br>
              <a:rPr lang="en-US" dirty="0" smtClean="0"/>
            </a:br>
            <a:r>
              <a:rPr lang="en-US" sz="4000" dirty="0" smtClean="0"/>
              <a:t>SAGA </a:t>
            </a:r>
            <a:r>
              <a:rPr lang="en-US" sz="4000" dirty="0" err="1" smtClean="0"/>
              <a:t>BigJob</a:t>
            </a:r>
            <a:r>
              <a:rPr lang="en-US" sz="4000" dirty="0" smtClean="0"/>
              <a:t>: The computational studies of nucleosome positioning and stability </a:t>
            </a:r>
            <a:r>
              <a:rPr lang="en-US" dirty="0" smtClean="0"/>
              <a:t/>
            </a:r>
            <a:br>
              <a:rPr lang="en-US" dirty="0" smtClean="0"/>
            </a:br>
            <a:endParaRPr lang="en-US" dirty="0"/>
          </a:p>
        </p:txBody>
      </p:sp>
      <p:sp>
        <p:nvSpPr>
          <p:cNvPr id="3" name="Subtitle 2"/>
          <p:cNvSpPr>
            <a:spLocks noGrp="1"/>
          </p:cNvSpPr>
          <p:nvPr>
            <p:ph type="subTitle" idx="1"/>
          </p:nvPr>
        </p:nvSpPr>
        <p:spPr>
          <a:xfrm>
            <a:off x="0" y="2676303"/>
            <a:ext cx="9144000" cy="4482108"/>
          </a:xfrm>
        </p:spPr>
        <p:txBody>
          <a:bodyPr>
            <a:noAutofit/>
          </a:bodyPr>
          <a:lstStyle/>
          <a:p>
            <a:r>
              <a:rPr lang="en-US" sz="2000" dirty="0" smtClean="0"/>
              <a:t>Main researchers:</a:t>
            </a:r>
          </a:p>
          <a:p>
            <a:r>
              <a:rPr lang="en-US" sz="2000" dirty="0" err="1" smtClean="0"/>
              <a:t>Rajib</a:t>
            </a:r>
            <a:r>
              <a:rPr lang="en-US" sz="2000" dirty="0" smtClean="0"/>
              <a:t> Mukherjee, Hideki Fujioka, </a:t>
            </a:r>
            <a:r>
              <a:rPr lang="en-US" sz="2000" dirty="0" err="1" smtClean="0"/>
              <a:t>Abhinav</a:t>
            </a:r>
            <a:r>
              <a:rPr lang="en-US" sz="2000" dirty="0" smtClean="0"/>
              <a:t> </a:t>
            </a:r>
            <a:r>
              <a:rPr lang="en-US" sz="2000" dirty="0" err="1" smtClean="0"/>
              <a:t>Thota</a:t>
            </a:r>
            <a:r>
              <a:rPr lang="en-US" sz="2000" dirty="0" smtClean="0"/>
              <a:t>, </a:t>
            </a:r>
            <a:r>
              <a:rPr lang="en-US" sz="2000" b="1" dirty="0" smtClean="0">
                <a:solidFill>
                  <a:srgbClr val="800000"/>
                </a:solidFill>
              </a:rPr>
              <a:t>Thomas Bishop</a:t>
            </a:r>
            <a:r>
              <a:rPr lang="en-US" sz="2000" dirty="0" smtClean="0"/>
              <a:t> and </a:t>
            </a:r>
            <a:r>
              <a:rPr lang="en-US" sz="2000" dirty="0" err="1" smtClean="0"/>
              <a:t>Shantenu</a:t>
            </a:r>
            <a:r>
              <a:rPr lang="en-US" sz="2000" dirty="0" smtClean="0"/>
              <a:t> </a:t>
            </a:r>
            <a:r>
              <a:rPr lang="en-US" sz="2000" dirty="0" err="1" smtClean="0"/>
              <a:t>Jha</a:t>
            </a:r>
            <a:endParaRPr lang="en-US" sz="2000" dirty="0" smtClean="0"/>
          </a:p>
          <a:p>
            <a:r>
              <a:rPr lang="en-US" sz="2000" dirty="0" smtClean="0"/>
              <a:t>Main supporters:</a:t>
            </a:r>
          </a:p>
          <a:p>
            <a:r>
              <a:rPr lang="en-US" sz="2000" dirty="0" err="1" smtClean="0"/>
              <a:t>Yaakoub</a:t>
            </a:r>
            <a:r>
              <a:rPr lang="en-US" sz="2000" dirty="0" smtClean="0"/>
              <a:t> El </a:t>
            </a:r>
            <a:r>
              <a:rPr lang="en-US" sz="2000" dirty="0" err="1" smtClean="0"/>
              <a:t>Khamra</a:t>
            </a:r>
            <a:r>
              <a:rPr lang="en-US" sz="2000" dirty="0" smtClean="0"/>
              <a:t> (TACC) and Matt McKenzie (NICS)</a:t>
            </a:r>
          </a:p>
          <a:p>
            <a:endParaRPr lang="en-US" sz="2000" dirty="0" smtClean="0"/>
          </a:p>
          <a:p>
            <a:r>
              <a:rPr lang="en-US" sz="1600" dirty="0" smtClean="0"/>
              <a:t>Support from:</a:t>
            </a:r>
            <a:br>
              <a:rPr lang="en-US" sz="1600" dirty="0" smtClean="0"/>
            </a:br>
            <a:r>
              <a:rPr lang="en-US" sz="1600" dirty="0" err="1" smtClean="0"/>
              <a:t>LaSIGMA</a:t>
            </a:r>
            <a:r>
              <a:rPr lang="en-US" sz="1600" dirty="0" smtClean="0"/>
              <a:t>: Louisiana Alliance for Simulation-Guided Materials Applications</a:t>
            </a:r>
          </a:p>
          <a:p>
            <a:r>
              <a:rPr lang="en-US" sz="1600" dirty="0" smtClean="0"/>
              <a:t> NSF award number #EPS-1003897</a:t>
            </a:r>
            <a:br>
              <a:rPr lang="en-US" sz="1600" dirty="0" smtClean="0"/>
            </a:br>
            <a:r>
              <a:rPr lang="en-US" sz="1600" dirty="0" smtClean="0"/>
              <a:t/>
            </a:r>
            <a:br>
              <a:rPr lang="en-US" sz="1600" dirty="0" smtClean="0"/>
            </a:br>
            <a:r>
              <a:rPr lang="en-US" sz="1600" dirty="0" smtClean="0"/>
              <a:t>NIH: R01GM076356  to Bishop</a:t>
            </a:r>
            <a:br>
              <a:rPr lang="en-US" sz="1600" dirty="0" smtClean="0"/>
            </a:br>
            <a:r>
              <a:rPr lang="en-US" sz="1600" dirty="0" smtClean="0"/>
              <a:t>Molecular Dynamics Studies of Nucleosome Positioning and Receptor Binding</a:t>
            </a:r>
            <a:br>
              <a:rPr lang="en-US" sz="1600" dirty="0" smtClean="0"/>
            </a:br>
            <a:r>
              <a:rPr lang="en-US" sz="1600" dirty="0" smtClean="0"/>
              <a:t/>
            </a:r>
            <a:br>
              <a:rPr lang="en-US" sz="1600" dirty="0" smtClean="0"/>
            </a:br>
            <a:r>
              <a:rPr lang="en-US" sz="1600" dirty="0" err="1" smtClean="0"/>
              <a:t>TeraGrid</a:t>
            </a:r>
            <a:r>
              <a:rPr lang="en-US" sz="1600" dirty="0" smtClean="0"/>
              <a:t>/</a:t>
            </a:r>
            <a:r>
              <a:rPr lang="en-US" sz="1600" dirty="0" smtClean="0"/>
              <a:t>XSEDE </a:t>
            </a:r>
            <a:r>
              <a:rPr lang="en-US" sz="1600" dirty="0" smtClean="0"/>
              <a:t>Allocation MCB100111 to Bishop</a:t>
            </a:r>
            <a:br>
              <a:rPr lang="en-US" sz="1600" dirty="0" smtClean="0"/>
            </a:br>
            <a:r>
              <a:rPr lang="en-US" sz="1600" dirty="0" smtClean="0"/>
              <a:t>High Throughput  High Performance MD Studies of the Nucleosome</a:t>
            </a:r>
            <a:br>
              <a:rPr lang="en-US" sz="1600" dirty="0" smtClean="0"/>
            </a:br>
            <a:endParaRPr lang="en-US" sz="1600" dirty="0" smtClean="0"/>
          </a:p>
          <a:p>
            <a:endParaRPr lang="en-US" sz="2000" dirty="0"/>
          </a:p>
        </p:txBody>
      </p:sp>
      <p:pic>
        <p:nvPicPr>
          <p:cNvPr id="4" name="Picture 3" descr="nics.eps"/>
          <p:cNvPicPr>
            <a:picLocks noChangeAspect="1"/>
          </p:cNvPicPr>
          <p:nvPr/>
        </p:nvPicPr>
        <p:blipFill rotWithShape="1">
          <a:blip r:embed="rId2">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15032" t="32982" r="13729" b="33170"/>
          <a:stretch/>
        </p:blipFill>
        <p:spPr>
          <a:xfrm>
            <a:off x="-1" y="-8881"/>
            <a:ext cx="3036653" cy="1114901"/>
          </a:xfrm>
          <a:prstGeom prst="rect">
            <a:avLst/>
          </a:prstGeom>
        </p:spPr>
      </p:pic>
      <p:pic>
        <p:nvPicPr>
          <p:cNvPr id="5" name="Picture 4"/>
          <p:cNvPicPr>
            <a:picLocks noChangeAspect="1"/>
          </p:cNvPicPr>
          <p:nvPr/>
        </p:nvPicPr>
        <p:blipFill>
          <a:blip r:embed="rId3"/>
          <a:stretch>
            <a:fillRect/>
          </a:stretch>
        </p:blipFill>
        <p:spPr>
          <a:xfrm>
            <a:off x="5754169" y="0"/>
            <a:ext cx="3389831" cy="1283528"/>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7705745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8193" name="Picture 1"/>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10373"/>
          <a:stretch>
            <a:fillRect/>
          </a:stretch>
        </p:blipFill>
        <p:spPr bwMode="auto">
          <a:xfrm>
            <a:off x="42863" y="1149350"/>
            <a:ext cx="4506912" cy="4900613"/>
          </a:xfrm>
          <a:prstGeom prst="rect">
            <a:avLst/>
          </a:prstGeom>
          <a:noFill/>
          <a:ln>
            <a:noFill/>
          </a:ln>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blipFill dpi="0" rotWithShape="0">
                  <a:blip/>
                  <a:srcRect l="10373"/>
                  <a:stretch>
                    <a:fillRect/>
                  </a:stretch>
                </a:blip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360">
                <a:solidFill>
                  <a:srgbClr val="000000"/>
                </a:solidFill>
                <a:round/>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pic>
      <p:sp>
        <p:nvSpPr>
          <p:cNvPr id="8194" name="Rectangle 2"/>
          <p:cNvSpPr>
            <a:spLocks noGrp="1" noChangeArrowheads="1"/>
          </p:cNvSpPr>
          <p:nvPr>
            <p:ph type="title"/>
          </p:nvPr>
        </p:nvSpPr>
        <p:spPr>
          <a:xfrm>
            <a:off x="388925" y="-173038"/>
            <a:ext cx="8229600" cy="1143001"/>
          </a:xfrm>
          <a:ln/>
        </p:spPr>
        <p:txBody>
          <a:bodyPr>
            <a:normAutofit/>
          </a:bodyPr>
          <a:lstStyle/>
          <a:p>
            <a:pPr>
              <a:lnSpc>
                <a:spcPct val="100000"/>
              </a:lnSpc>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sz="3200" dirty="0"/>
              <a:t>Molecular Biology 101</a:t>
            </a:r>
          </a:p>
        </p:txBody>
      </p:sp>
      <p:sp>
        <p:nvSpPr>
          <p:cNvPr id="8195" name="Text Box 3"/>
          <p:cNvSpPr txBox="1">
            <a:spLocks noChangeArrowheads="1"/>
          </p:cNvSpPr>
          <p:nvPr/>
        </p:nvSpPr>
        <p:spPr bwMode="auto">
          <a:xfrm>
            <a:off x="26988" y="6062663"/>
            <a:ext cx="4830762" cy="688975"/>
          </a:xfrm>
          <a:prstGeom prst="rect">
            <a:avLst/>
          </a:prstGeom>
          <a:noFill/>
          <a:ln>
            <a:noFill/>
          </a:ln>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wrap="none" lIns="90000" tIns="57347" rIns="90000" bIns="45000"/>
          <a:lstStyle>
            <a:lvl1pPr>
              <a:tabLst>
                <a:tab pos="723900" algn="l"/>
                <a:tab pos="1447800" algn="l"/>
                <a:tab pos="2171700" algn="l"/>
                <a:tab pos="2895600" algn="l"/>
                <a:tab pos="3619500" algn="l"/>
                <a:tab pos="4343400" algn="l"/>
              </a:tabLst>
              <a:defRPr>
                <a:solidFill>
                  <a:srgbClr val="000000"/>
                </a:solidFill>
                <a:latin typeface="Arial" charset="0"/>
                <a:ea typeface="ＭＳ Ｐゴシック" charset="0"/>
                <a:cs typeface="Droid Sans Fallback" charset="0"/>
              </a:defRPr>
            </a:lvl1pPr>
            <a:lvl2pPr>
              <a:tabLst>
                <a:tab pos="723900" algn="l"/>
                <a:tab pos="1447800" algn="l"/>
                <a:tab pos="2171700" algn="l"/>
                <a:tab pos="2895600" algn="l"/>
                <a:tab pos="3619500" algn="l"/>
                <a:tab pos="4343400" algn="l"/>
              </a:tabLst>
              <a:defRPr>
                <a:solidFill>
                  <a:srgbClr val="000000"/>
                </a:solidFill>
                <a:latin typeface="Arial" charset="0"/>
                <a:ea typeface="ＭＳ Ｐゴシック" charset="0"/>
                <a:cs typeface="Droid Sans Fallback" charset="0"/>
              </a:defRPr>
            </a:lvl2pPr>
            <a:lvl3pPr>
              <a:tabLst>
                <a:tab pos="723900" algn="l"/>
                <a:tab pos="1447800" algn="l"/>
                <a:tab pos="2171700" algn="l"/>
                <a:tab pos="2895600" algn="l"/>
                <a:tab pos="3619500" algn="l"/>
                <a:tab pos="4343400" algn="l"/>
              </a:tabLst>
              <a:defRPr>
                <a:solidFill>
                  <a:srgbClr val="000000"/>
                </a:solidFill>
                <a:latin typeface="Arial" charset="0"/>
                <a:ea typeface="ＭＳ Ｐゴシック" charset="0"/>
                <a:cs typeface="Droid Sans Fallback" charset="0"/>
              </a:defRPr>
            </a:lvl3pPr>
            <a:lvl4pPr>
              <a:tabLst>
                <a:tab pos="723900" algn="l"/>
                <a:tab pos="1447800" algn="l"/>
                <a:tab pos="2171700" algn="l"/>
                <a:tab pos="2895600" algn="l"/>
                <a:tab pos="3619500" algn="l"/>
                <a:tab pos="4343400" algn="l"/>
              </a:tabLst>
              <a:defRPr>
                <a:solidFill>
                  <a:srgbClr val="000000"/>
                </a:solidFill>
                <a:latin typeface="Arial" charset="0"/>
                <a:ea typeface="ＭＳ Ｐゴシック" charset="0"/>
                <a:cs typeface="Droid Sans Fallback" charset="0"/>
              </a:defRPr>
            </a:lvl4pPr>
            <a:lvl5pPr>
              <a:tabLst>
                <a:tab pos="723900" algn="l"/>
                <a:tab pos="1447800" algn="l"/>
                <a:tab pos="2171700" algn="l"/>
                <a:tab pos="2895600" algn="l"/>
                <a:tab pos="3619500" algn="l"/>
                <a:tab pos="4343400" algn="l"/>
              </a:tabLst>
              <a:defRPr>
                <a:solidFill>
                  <a:srgbClr val="000000"/>
                </a:solidFill>
                <a:latin typeface="Arial" charset="0"/>
                <a:ea typeface="ＭＳ Ｐゴシック" charset="0"/>
                <a:cs typeface="Droid Sans Fallback"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Lst>
              <a:defRPr>
                <a:solidFill>
                  <a:srgbClr val="000000"/>
                </a:solidFill>
                <a:latin typeface="Arial" charset="0"/>
                <a:ea typeface="ＭＳ Ｐゴシック" charset="0"/>
                <a:cs typeface="Droid Sans Fallback"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Lst>
              <a:defRPr>
                <a:solidFill>
                  <a:srgbClr val="000000"/>
                </a:solidFill>
                <a:latin typeface="Arial" charset="0"/>
                <a:ea typeface="ＭＳ Ｐゴシック" charset="0"/>
                <a:cs typeface="Droid Sans Fallback"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Lst>
              <a:defRPr>
                <a:solidFill>
                  <a:srgbClr val="000000"/>
                </a:solidFill>
                <a:latin typeface="Arial" charset="0"/>
                <a:ea typeface="ＭＳ Ｐゴシック" charset="0"/>
                <a:cs typeface="Droid Sans Fallback"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Lst>
              <a:defRPr>
                <a:solidFill>
                  <a:srgbClr val="000000"/>
                </a:solidFill>
                <a:latin typeface="Arial" charset="0"/>
                <a:ea typeface="ＭＳ Ｐゴシック" charset="0"/>
                <a:cs typeface="Droid Sans Fallback" charset="0"/>
              </a:defRPr>
            </a:lvl9pPr>
          </a:lstStyle>
          <a:p>
            <a:r>
              <a:rPr lang="en-US" sz="1400"/>
              <a:t>Under Wraps</a:t>
            </a:r>
          </a:p>
          <a:p>
            <a:r>
              <a:rPr lang="en-US" sz="1400"/>
              <a:t>C&amp;E News July 17, 2006</a:t>
            </a:r>
          </a:p>
          <a:p>
            <a:r>
              <a:rPr lang="en-US" sz="1400"/>
              <a:t>http://pubs.acs.org/cen/coverstory/84/8429chromatin1.html</a:t>
            </a:r>
          </a:p>
        </p:txBody>
      </p:sp>
      <p:pic>
        <p:nvPicPr>
          <p:cNvPr id="8196" name="Picture 4"/>
          <p:cNvPicPr>
            <a:picLocks noChangeAspect="1" noChangeArrowheads="1"/>
          </p:cNvPicPr>
          <p:nvPr/>
        </p:nvPicPr>
        <p:blipFill>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b="21776"/>
          <a:stretch>
            <a:fillRect/>
          </a:stretch>
        </p:blipFill>
        <p:spPr bwMode="auto">
          <a:xfrm>
            <a:off x="5945188" y="945890"/>
            <a:ext cx="2870200" cy="5364163"/>
          </a:xfrm>
          <a:prstGeom prst="rect">
            <a:avLst/>
          </a:prstGeom>
          <a:noFill/>
          <a:ln>
            <a:noFill/>
          </a:ln>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blipFill dpi="0" rotWithShape="0">
                  <a:blip/>
                  <a:srcRect b="21776"/>
                  <a:stretch>
                    <a:fillRect/>
                  </a:stretch>
                </a:blip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pic>
      <p:sp>
        <p:nvSpPr>
          <p:cNvPr id="8197" name="Text Box 5"/>
          <p:cNvSpPr txBox="1">
            <a:spLocks noChangeArrowheads="1"/>
          </p:cNvSpPr>
          <p:nvPr/>
        </p:nvSpPr>
        <p:spPr bwMode="auto">
          <a:xfrm>
            <a:off x="5684838" y="6318250"/>
            <a:ext cx="3278187" cy="290513"/>
          </a:xfrm>
          <a:prstGeom prst="rect">
            <a:avLst/>
          </a:prstGeom>
          <a:noFill/>
          <a:ln>
            <a:noFill/>
          </a:ln>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round/>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wrap="none" lIns="90000" tIns="57347" rIns="90000" bIns="45000"/>
          <a:lstStyle>
            <a:lvl1pPr>
              <a:tabLst>
                <a:tab pos="723900" algn="l"/>
                <a:tab pos="1447800" algn="l"/>
                <a:tab pos="2171700" algn="l"/>
                <a:tab pos="2895600" algn="l"/>
              </a:tabLst>
              <a:defRPr>
                <a:solidFill>
                  <a:srgbClr val="000000"/>
                </a:solidFill>
                <a:latin typeface="Arial" charset="0"/>
                <a:ea typeface="ＭＳ Ｐゴシック" charset="0"/>
                <a:cs typeface="Droid Sans Fallback" charset="0"/>
              </a:defRPr>
            </a:lvl1pPr>
            <a:lvl2pPr>
              <a:tabLst>
                <a:tab pos="723900" algn="l"/>
                <a:tab pos="1447800" algn="l"/>
                <a:tab pos="2171700" algn="l"/>
                <a:tab pos="2895600" algn="l"/>
              </a:tabLst>
              <a:defRPr>
                <a:solidFill>
                  <a:srgbClr val="000000"/>
                </a:solidFill>
                <a:latin typeface="Arial" charset="0"/>
                <a:ea typeface="ＭＳ Ｐゴシック" charset="0"/>
                <a:cs typeface="Droid Sans Fallback" charset="0"/>
              </a:defRPr>
            </a:lvl2pPr>
            <a:lvl3pPr>
              <a:tabLst>
                <a:tab pos="723900" algn="l"/>
                <a:tab pos="1447800" algn="l"/>
                <a:tab pos="2171700" algn="l"/>
                <a:tab pos="2895600" algn="l"/>
              </a:tabLst>
              <a:defRPr>
                <a:solidFill>
                  <a:srgbClr val="000000"/>
                </a:solidFill>
                <a:latin typeface="Arial" charset="0"/>
                <a:ea typeface="ＭＳ Ｐゴシック" charset="0"/>
                <a:cs typeface="Droid Sans Fallback" charset="0"/>
              </a:defRPr>
            </a:lvl3pPr>
            <a:lvl4pPr>
              <a:tabLst>
                <a:tab pos="723900" algn="l"/>
                <a:tab pos="1447800" algn="l"/>
                <a:tab pos="2171700" algn="l"/>
                <a:tab pos="2895600" algn="l"/>
              </a:tabLst>
              <a:defRPr>
                <a:solidFill>
                  <a:srgbClr val="000000"/>
                </a:solidFill>
                <a:latin typeface="Arial" charset="0"/>
                <a:ea typeface="ＭＳ Ｐゴシック" charset="0"/>
                <a:cs typeface="Droid Sans Fallback" charset="0"/>
              </a:defRPr>
            </a:lvl4pPr>
            <a:lvl5pPr>
              <a:tabLst>
                <a:tab pos="723900" algn="l"/>
                <a:tab pos="1447800" algn="l"/>
                <a:tab pos="2171700" algn="l"/>
                <a:tab pos="2895600" algn="l"/>
              </a:tabLst>
              <a:defRPr>
                <a:solidFill>
                  <a:srgbClr val="000000"/>
                </a:solidFill>
                <a:latin typeface="Arial" charset="0"/>
                <a:ea typeface="ＭＳ Ｐゴシック" charset="0"/>
                <a:cs typeface="Droid Sans Fallback"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Lst>
              <a:defRPr>
                <a:solidFill>
                  <a:srgbClr val="000000"/>
                </a:solidFill>
                <a:latin typeface="Arial" charset="0"/>
                <a:ea typeface="ＭＳ Ｐゴシック" charset="0"/>
                <a:cs typeface="Droid Sans Fallback"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Lst>
              <a:defRPr>
                <a:solidFill>
                  <a:srgbClr val="000000"/>
                </a:solidFill>
                <a:latin typeface="Arial" charset="0"/>
                <a:ea typeface="ＭＳ Ｐゴシック" charset="0"/>
                <a:cs typeface="Droid Sans Fallback"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Lst>
              <a:defRPr>
                <a:solidFill>
                  <a:srgbClr val="000000"/>
                </a:solidFill>
                <a:latin typeface="Arial" charset="0"/>
                <a:ea typeface="ＭＳ Ｐゴシック" charset="0"/>
                <a:cs typeface="Droid Sans Fallback"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Lst>
              <a:defRPr>
                <a:solidFill>
                  <a:srgbClr val="000000"/>
                </a:solidFill>
                <a:latin typeface="Arial" charset="0"/>
                <a:ea typeface="ＭＳ Ｐゴシック" charset="0"/>
                <a:cs typeface="Droid Sans Fallback" charset="0"/>
              </a:defRPr>
            </a:lvl9pPr>
          </a:lstStyle>
          <a:p>
            <a:r>
              <a:rPr lang="en-US" sz="1400"/>
              <a:t>Felsenfeld&amp;Groudine, Nature Jan 2003</a:t>
            </a:r>
          </a:p>
        </p:txBody>
      </p:sp>
      <p:sp>
        <p:nvSpPr>
          <p:cNvPr id="8198" name="Freeform 6"/>
          <p:cNvSpPr>
            <a:spLocks noChangeArrowheads="1"/>
          </p:cNvSpPr>
          <p:nvPr/>
        </p:nvSpPr>
        <p:spPr bwMode="auto">
          <a:xfrm>
            <a:off x="5524500" y="1552315"/>
            <a:ext cx="485775" cy="4619625"/>
          </a:xfrm>
          <a:custGeom>
            <a:avLst/>
            <a:gdLst>
              <a:gd name="T0" fmla="*/ 815 w 1351"/>
              <a:gd name="T1" fmla="*/ 11404 h 12831"/>
              <a:gd name="T2" fmla="*/ 815 w 1351"/>
              <a:gd name="T3" fmla="*/ 11798 h 12831"/>
              <a:gd name="T4" fmla="*/ 416 w 1351"/>
              <a:gd name="T5" fmla="*/ 11798 h 12831"/>
              <a:gd name="T6" fmla="*/ 416 w 1351"/>
              <a:gd name="T7" fmla="*/ 10824 h 12831"/>
              <a:gd name="T8" fmla="*/ 0 w 1351"/>
              <a:gd name="T9" fmla="*/ 10824 h 12831"/>
              <a:gd name="T10" fmla="*/ 0 w 1351"/>
              <a:gd name="T11" fmla="*/ 12421 h 12831"/>
              <a:gd name="T12" fmla="*/ 815 w 1351"/>
              <a:gd name="T13" fmla="*/ 12421 h 12831"/>
              <a:gd name="T14" fmla="*/ 815 w 1351"/>
              <a:gd name="T15" fmla="*/ 12830 h 12831"/>
              <a:gd name="T16" fmla="*/ 1326 w 1351"/>
              <a:gd name="T17" fmla="*/ 12108 h 12831"/>
              <a:gd name="T18" fmla="*/ 815 w 1351"/>
              <a:gd name="T19" fmla="*/ 11404 h 12831"/>
              <a:gd name="T20" fmla="*/ 0 w 1351"/>
              <a:gd name="T21" fmla="*/ 10824 h 12831"/>
              <a:gd name="T22" fmla="*/ 0 w 1351"/>
              <a:gd name="T23" fmla="*/ 10824 h 12831"/>
              <a:gd name="T24" fmla="*/ 1326 w 1351"/>
              <a:gd name="T25" fmla="*/ 12830 h 12831"/>
              <a:gd name="T26" fmla="*/ 1326 w 1351"/>
              <a:gd name="T27" fmla="*/ 12830 h 12831"/>
              <a:gd name="T28" fmla="*/ 839 w 1351"/>
              <a:gd name="T29" fmla="*/ 1209 h 12831"/>
              <a:gd name="T30" fmla="*/ 839 w 1351"/>
              <a:gd name="T31" fmla="*/ 874 h 12831"/>
              <a:gd name="T32" fmla="*/ 440 w 1351"/>
              <a:gd name="T33" fmla="*/ 874 h 12831"/>
              <a:gd name="T34" fmla="*/ 440 w 1351"/>
              <a:gd name="T35" fmla="*/ 1700 h 12831"/>
              <a:gd name="T36" fmla="*/ 24 w 1351"/>
              <a:gd name="T37" fmla="*/ 1700 h 12831"/>
              <a:gd name="T38" fmla="*/ 24 w 1351"/>
              <a:gd name="T39" fmla="*/ 347 h 12831"/>
              <a:gd name="T40" fmla="*/ 839 w 1351"/>
              <a:gd name="T41" fmla="*/ 347 h 12831"/>
              <a:gd name="T42" fmla="*/ 839 w 1351"/>
              <a:gd name="T43" fmla="*/ 0 h 12831"/>
              <a:gd name="T44" fmla="*/ 1349 w 1351"/>
              <a:gd name="T45" fmla="*/ 612 h 12831"/>
              <a:gd name="T46" fmla="*/ 839 w 1351"/>
              <a:gd name="T47" fmla="*/ 1209 h 12831"/>
              <a:gd name="T48" fmla="*/ 24 w 1351"/>
              <a:gd name="T49" fmla="*/ 1700 h 12831"/>
              <a:gd name="T50" fmla="*/ 24 w 1351"/>
              <a:gd name="T51" fmla="*/ 1700 h 12831"/>
              <a:gd name="T52" fmla="*/ 1350 w 1351"/>
              <a:gd name="T53" fmla="*/ 0 h 12831"/>
              <a:gd name="T54" fmla="*/ 1350 w 1351"/>
              <a:gd name="T55" fmla="*/ 0 h 12831"/>
              <a:gd name="T56" fmla="*/ 13 w 1351"/>
              <a:gd name="T57" fmla="*/ 10807 h 12831"/>
              <a:gd name="T58" fmla="*/ 13 w 1351"/>
              <a:gd name="T59" fmla="*/ 1699 h 12831"/>
              <a:gd name="T60" fmla="*/ 467 w 1351"/>
              <a:gd name="T61" fmla="*/ 1699 h 12831"/>
              <a:gd name="T62" fmla="*/ 467 w 1351"/>
              <a:gd name="T63" fmla="*/ 10807 h 12831"/>
              <a:gd name="T64" fmla="*/ 13 w 1351"/>
              <a:gd name="T65" fmla="*/ 10807 h 12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51" h="12831">
                <a:moveTo>
                  <a:pt x="815" y="11404"/>
                </a:moveTo>
                <a:lnTo>
                  <a:pt x="815" y="11798"/>
                </a:lnTo>
                <a:lnTo>
                  <a:pt x="416" y="11798"/>
                </a:lnTo>
                <a:lnTo>
                  <a:pt x="416" y="10824"/>
                </a:lnTo>
                <a:lnTo>
                  <a:pt x="0" y="10824"/>
                </a:lnTo>
                <a:lnTo>
                  <a:pt x="0" y="12421"/>
                </a:lnTo>
                <a:lnTo>
                  <a:pt x="815" y="12421"/>
                </a:lnTo>
                <a:lnTo>
                  <a:pt x="815" y="12830"/>
                </a:lnTo>
                <a:lnTo>
                  <a:pt x="1326" y="12108"/>
                </a:lnTo>
                <a:lnTo>
                  <a:pt x="815" y="11404"/>
                </a:lnTo>
                <a:close/>
                <a:moveTo>
                  <a:pt x="0" y="10824"/>
                </a:moveTo>
                <a:lnTo>
                  <a:pt x="0" y="10824"/>
                </a:lnTo>
                <a:close/>
                <a:moveTo>
                  <a:pt x="1326" y="12830"/>
                </a:moveTo>
                <a:lnTo>
                  <a:pt x="1326" y="12830"/>
                </a:lnTo>
                <a:close/>
                <a:moveTo>
                  <a:pt x="839" y="1209"/>
                </a:moveTo>
                <a:lnTo>
                  <a:pt x="839" y="874"/>
                </a:lnTo>
                <a:lnTo>
                  <a:pt x="440" y="874"/>
                </a:lnTo>
                <a:lnTo>
                  <a:pt x="440" y="1700"/>
                </a:lnTo>
                <a:lnTo>
                  <a:pt x="24" y="1700"/>
                </a:lnTo>
                <a:lnTo>
                  <a:pt x="24" y="347"/>
                </a:lnTo>
                <a:lnTo>
                  <a:pt x="839" y="347"/>
                </a:lnTo>
                <a:lnTo>
                  <a:pt x="839" y="0"/>
                </a:lnTo>
                <a:lnTo>
                  <a:pt x="1349" y="612"/>
                </a:lnTo>
                <a:lnTo>
                  <a:pt x="839" y="1209"/>
                </a:lnTo>
                <a:close/>
                <a:moveTo>
                  <a:pt x="24" y="1700"/>
                </a:moveTo>
                <a:lnTo>
                  <a:pt x="24" y="1700"/>
                </a:lnTo>
                <a:close/>
                <a:moveTo>
                  <a:pt x="1350" y="0"/>
                </a:moveTo>
                <a:lnTo>
                  <a:pt x="1350" y="0"/>
                </a:lnTo>
                <a:close/>
                <a:moveTo>
                  <a:pt x="13" y="10807"/>
                </a:moveTo>
                <a:lnTo>
                  <a:pt x="13" y="1699"/>
                </a:lnTo>
                <a:lnTo>
                  <a:pt x="467" y="1699"/>
                </a:lnTo>
                <a:lnTo>
                  <a:pt x="467" y="10807"/>
                </a:lnTo>
                <a:lnTo>
                  <a:pt x="13" y="10807"/>
                </a:lnTo>
                <a:close/>
              </a:path>
            </a:pathLst>
          </a:custGeom>
          <a:solidFill>
            <a:srgbClr val="99CCFF"/>
          </a:solidFill>
          <a:ln w="9525">
            <a:solidFill>
              <a:srgbClr val="000000"/>
            </a:solidFill>
            <a:round/>
            <a:headEnd/>
            <a:tailEnd/>
          </a:ln>
          <a:effectLst/>
          <a:extLs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99" name="AutoShape 7"/>
          <p:cNvSpPr>
            <a:spLocks noChangeArrowheads="1"/>
          </p:cNvSpPr>
          <p:nvPr/>
        </p:nvSpPr>
        <p:spPr bwMode="auto">
          <a:xfrm rot="780000">
            <a:off x="2519363" y="4619625"/>
            <a:ext cx="3748087" cy="284163"/>
          </a:xfrm>
          <a:prstGeom prst="leftRightArrow">
            <a:avLst>
              <a:gd name="adj1" fmla="val 50000"/>
              <a:gd name="adj2" fmla="val 262577"/>
            </a:avLst>
          </a:prstGeom>
          <a:solidFill>
            <a:srgbClr val="99CCFF"/>
          </a:solidFill>
          <a:ln w="9525">
            <a:solidFill>
              <a:srgbClr val="000000"/>
            </a:solidFill>
            <a:round/>
            <a:headEnd/>
            <a:tailEnd/>
          </a:ln>
          <a:effectLst/>
          <a:extLs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Lst>
        </p:spPr>
        <p:txBody>
          <a:bodyPr wrap="none" anchor="ctr"/>
          <a:lstStyle/>
          <a:p>
            <a:endParaRPr lang="en-US"/>
          </a:p>
        </p:txBody>
      </p:sp>
      <p:pic>
        <p:nvPicPr>
          <p:cNvPr id="9" name="Picture 8" descr="nics.eps"/>
          <p:cNvPicPr>
            <a:picLocks noChangeAspect="1"/>
          </p:cNvPicPr>
          <p:nvPr/>
        </p:nvPicPr>
        <p:blipFill rotWithShape="1">
          <a:blip r:embed="rId5">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15032" t="32982" r="13729" b="33170"/>
          <a:stretch/>
        </p:blipFill>
        <p:spPr>
          <a:xfrm>
            <a:off x="0" y="-8880"/>
            <a:ext cx="2758392" cy="1012738"/>
          </a:xfrm>
          <a:prstGeom prst="rect">
            <a:avLst/>
          </a:prstGeom>
        </p:spPr>
      </p:pic>
      <p:pic>
        <p:nvPicPr>
          <p:cNvPr id="10" name="Picture 9"/>
          <p:cNvPicPr>
            <a:picLocks noChangeAspect="1"/>
          </p:cNvPicPr>
          <p:nvPr/>
        </p:nvPicPr>
        <p:blipFill>
          <a:blip r:embed="rId6"/>
          <a:stretch>
            <a:fillRect/>
          </a:stretch>
        </p:blipFill>
        <p:spPr>
          <a:xfrm>
            <a:off x="6224070" y="0"/>
            <a:ext cx="3061219" cy="1159102"/>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56189375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Outline</a:t>
            </a:r>
            <a:endParaRPr lang="en-US" dirty="0"/>
          </a:p>
        </p:txBody>
      </p:sp>
      <p:sp>
        <p:nvSpPr>
          <p:cNvPr id="4" name="Text Placeholder 3"/>
          <p:cNvSpPr>
            <a:spLocks noGrp="1"/>
          </p:cNvSpPr>
          <p:nvPr>
            <p:ph type="body" idx="1"/>
          </p:nvPr>
        </p:nvSpPr>
        <p:spPr/>
        <p:txBody>
          <a:bodyPr/>
          <a:lstStyle/>
          <a:p>
            <a:endParaRPr lang="en-US"/>
          </a:p>
        </p:txBody>
      </p:sp>
      <p:sp>
        <p:nvSpPr>
          <p:cNvPr id="3" name="Content Placeholder 2"/>
          <p:cNvSpPr>
            <a:spLocks noGrp="1"/>
          </p:cNvSpPr>
          <p:nvPr>
            <p:ph sz="half" idx="2"/>
          </p:nvPr>
        </p:nvSpPr>
        <p:spPr/>
        <p:txBody>
          <a:bodyPr/>
          <a:lstStyle/>
          <a:p>
            <a:r>
              <a:rPr lang="en-US" dirty="0" smtClean="0"/>
              <a:t>Objective</a:t>
            </a:r>
          </a:p>
          <a:p>
            <a:r>
              <a:rPr lang="en-US" dirty="0" smtClean="0"/>
              <a:t>Context</a:t>
            </a:r>
          </a:p>
          <a:p>
            <a:r>
              <a:rPr lang="en-US" dirty="0" smtClean="0"/>
              <a:t>Challenges</a:t>
            </a:r>
          </a:p>
          <a:p>
            <a:r>
              <a:rPr lang="en-US" dirty="0" smtClean="0"/>
              <a:t>Solution: SAGA</a:t>
            </a:r>
          </a:p>
          <a:p>
            <a:pPr lvl="1"/>
            <a:r>
              <a:rPr lang="en-US" dirty="0" smtClean="0"/>
              <a:t>Not really new</a:t>
            </a:r>
          </a:p>
          <a:p>
            <a:pPr lvl="1"/>
            <a:r>
              <a:rPr lang="en-US" dirty="0" smtClean="0"/>
              <a:t>SAGA on TeraGrid</a:t>
            </a:r>
          </a:p>
          <a:p>
            <a:pPr lvl="1"/>
            <a:r>
              <a:rPr lang="en-US" dirty="0" smtClean="0"/>
              <a:t>SAGA on XSEDE</a:t>
            </a:r>
          </a:p>
          <a:p>
            <a:pPr lvl="1"/>
            <a:endParaRPr lang="en-US" dirty="0" smtClean="0"/>
          </a:p>
          <a:p>
            <a:pPr lvl="1"/>
            <a:endParaRPr lang="en-US" dirty="0" smtClean="0"/>
          </a:p>
          <a:p>
            <a:endParaRPr lang="en-US" dirty="0" smtClean="0"/>
          </a:p>
          <a:p>
            <a:endParaRPr lang="en-US" dirty="0" smtClean="0"/>
          </a:p>
          <a:p>
            <a:endParaRPr lang="en-US" dirty="0"/>
          </a:p>
        </p:txBody>
      </p:sp>
      <p:sp>
        <p:nvSpPr>
          <p:cNvPr id="5" name="Text Placeholder 4"/>
          <p:cNvSpPr>
            <a:spLocks noGrp="1"/>
          </p:cNvSpPr>
          <p:nvPr>
            <p:ph type="body" sz="quarter" idx="3"/>
          </p:nvPr>
        </p:nvSpPr>
        <p:spPr/>
        <p:txBody>
          <a:bodyPr/>
          <a:lstStyle/>
          <a:p>
            <a:endParaRPr lang="en-US"/>
          </a:p>
        </p:txBody>
      </p:sp>
      <p:sp>
        <p:nvSpPr>
          <p:cNvPr id="6" name="Content Placeholder 5"/>
          <p:cNvSpPr>
            <a:spLocks noGrp="1"/>
          </p:cNvSpPr>
          <p:nvPr>
            <p:ph sz="quarter" idx="4"/>
          </p:nvPr>
        </p:nvSpPr>
        <p:spPr/>
        <p:txBody>
          <a:bodyPr/>
          <a:lstStyle/>
          <a:p>
            <a:r>
              <a:rPr lang="en-US" dirty="0" smtClean="0"/>
              <a:t>Supporting Infrastructure</a:t>
            </a:r>
          </a:p>
          <a:p>
            <a:pPr lvl="1"/>
            <a:r>
              <a:rPr lang="en-US" dirty="0" smtClean="0"/>
              <a:t>BigJob abstraction</a:t>
            </a:r>
          </a:p>
          <a:p>
            <a:pPr lvl="1"/>
            <a:r>
              <a:rPr lang="en-US" dirty="0" smtClean="0"/>
              <a:t>DARE science gateway</a:t>
            </a:r>
          </a:p>
          <a:p>
            <a:r>
              <a:rPr lang="en-US" dirty="0" smtClean="0"/>
              <a:t>Work plan: where we are now</a:t>
            </a:r>
          </a:p>
          <a:p>
            <a:r>
              <a:rPr lang="en-US" dirty="0" smtClean="0"/>
              <a:t>References</a:t>
            </a:r>
          </a:p>
          <a:p>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3685236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6785"/>
            <a:ext cx="8229600" cy="1143000"/>
          </a:xfrm>
        </p:spPr>
        <p:txBody>
          <a:bodyPr>
            <a:normAutofit fontScale="90000"/>
          </a:bodyPr>
          <a:lstStyle/>
          <a:p>
            <a:pPr algn="l"/>
            <a:r>
              <a:rPr lang="en-US" dirty="0" smtClean="0"/>
              <a:t>High Throughput of HPC</a:t>
            </a:r>
            <a:br>
              <a:rPr lang="en-US" dirty="0" smtClean="0"/>
            </a:br>
            <a:r>
              <a:rPr lang="en-US" sz="3100" dirty="0" smtClean="0"/>
              <a:t>Creation of nucleosome</a:t>
            </a:r>
            <a:endParaRPr lang="en-US" sz="3100" dirty="0"/>
          </a:p>
        </p:txBody>
      </p:sp>
      <p:pic>
        <p:nvPicPr>
          <p:cNvPr id="4" name="Content Placeholder 5" descr="sim-snapshot.png"/>
          <p:cNvPicPr>
            <a:picLocks noGrp="1" noChangeAspect="1"/>
          </p:cNvPicPr>
          <p:nvPr>
            <p:ph idx="1"/>
          </p:nvPr>
        </p:nvPicPr>
        <p:blipFill rotWithShape="1">
          <a:blip r:embed="rId2"/>
          <a:srcRect l="2062" t="13095" r="1611" b="20707"/>
          <a:stretch/>
        </p:blipFill>
        <p:spPr>
          <a:xfrm>
            <a:off x="887617" y="4514527"/>
            <a:ext cx="7210038" cy="2411748"/>
          </a:xfrm>
        </p:spPr>
      </p:pic>
      <p:sp>
        <p:nvSpPr>
          <p:cNvPr id="5" name="TextBox 4"/>
          <p:cNvSpPr txBox="1"/>
          <p:nvPr/>
        </p:nvSpPr>
        <p:spPr>
          <a:xfrm>
            <a:off x="457200" y="1838262"/>
            <a:ext cx="8109912" cy="2246769"/>
          </a:xfrm>
          <a:prstGeom prst="rect">
            <a:avLst/>
          </a:prstGeom>
          <a:noFill/>
        </p:spPr>
        <p:txBody>
          <a:bodyPr wrap="none" rtlCol="0">
            <a:spAutoFit/>
          </a:bodyPr>
          <a:lstStyle/>
          <a:p>
            <a:r>
              <a:rPr lang="en-US" sz="2000" dirty="0" smtClean="0"/>
              <a:t>Problem space is large</a:t>
            </a:r>
          </a:p>
          <a:p>
            <a:r>
              <a:rPr lang="en-US" sz="2000" dirty="0" smtClean="0"/>
              <a:t>All atom, fully solvated nucleosome  ~158,432 atoms</a:t>
            </a:r>
          </a:p>
          <a:p>
            <a:r>
              <a:rPr lang="en-US" sz="2000" dirty="0" smtClean="0"/>
              <a:t>NAMD 2.7 with Amber force fields </a:t>
            </a:r>
          </a:p>
          <a:p>
            <a:r>
              <a:rPr lang="en-US" sz="2000" dirty="0" smtClean="0"/>
              <a:t>16 nucleosomes x 21 different sequences of DNA = 336 simulations</a:t>
            </a:r>
          </a:p>
          <a:p>
            <a:r>
              <a:rPr lang="en-US" sz="2000" dirty="0" smtClean="0"/>
              <a:t>Each </a:t>
            </a:r>
            <a:r>
              <a:rPr lang="en-US" sz="2000" dirty="0"/>
              <a:t>r</a:t>
            </a:r>
            <a:r>
              <a:rPr lang="en-US" sz="2000" dirty="0" smtClean="0"/>
              <a:t>equires 20 ns trajectory: broken into 1 ns lengths = 6,720 simulations</a:t>
            </a:r>
          </a:p>
          <a:p>
            <a:r>
              <a:rPr lang="en-US" sz="2000" dirty="0" smtClean="0"/>
              <a:t>~25TB total output</a:t>
            </a:r>
          </a:p>
          <a:p>
            <a:r>
              <a:rPr lang="en-US" sz="2000" dirty="0" smtClean="0"/>
              <a:t>4.3 MSU project</a:t>
            </a:r>
          </a:p>
        </p:txBody>
      </p:sp>
      <p:pic>
        <p:nvPicPr>
          <p:cNvPr id="6" name="Picture 3"/>
          <p:cNvPicPr>
            <a:picLocks noChangeAspect="1"/>
          </p:cNvPicPr>
          <p:nvPr/>
        </p:nvPicPr>
        <p:blipFill>
          <a:blip r:embed="rId3" cstate="print"/>
          <a:srcRect/>
          <a:stretch>
            <a:fillRect/>
          </a:stretch>
        </p:blipFill>
        <p:spPr bwMode="auto">
          <a:xfrm>
            <a:off x="6496385" y="-63500"/>
            <a:ext cx="2647615" cy="2816684"/>
          </a:xfrm>
          <a:prstGeom prst="rect">
            <a:avLst/>
          </a:prstGeom>
          <a:noFill/>
          <a:ln w="9525">
            <a:noFill/>
            <a:miter lim="800000"/>
            <a:headEnd/>
            <a:tailEnd/>
          </a:ln>
        </p:spPr>
      </p:pic>
      <p:sp>
        <p:nvSpPr>
          <p:cNvPr id="7" name="CustomShape 3"/>
          <p:cNvSpPr/>
          <p:nvPr/>
        </p:nvSpPr>
        <p:spPr>
          <a:xfrm>
            <a:off x="6469075" y="2378534"/>
            <a:ext cx="3124200" cy="7493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lIns="90000" tIns="45000" rIns="90000" bIns="45000" compatLnSpc="0"/>
          <a:lstStyle/>
          <a:p>
            <a:pPr fontAlgn="auto" hangingPunct="0">
              <a:spcBef>
                <a:spcPts val="0"/>
              </a:spcBef>
              <a:spcAft>
                <a:spcPts val="0"/>
              </a:spcAft>
              <a:defRPr/>
            </a:pPr>
            <a:r>
              <a:rPr lang="en-US" sz="1600" dirty="0">
                <a:solidFill>
                  <a:srgbClr val="000000"/>
                </a:solidFill>
                <a:latin typeface="Arial" pitchFamily="18"/>
                <a:ea typeface="Arial" pitchFamily="2"/>
                <a:cs typeface="Arial" pitchFamily="2"/>
              </a:rPr>
              <a:t>13.7nm x 14.5nm x 10.1nm</a:t>
            </a:r>
          </a:p>
        </p:txBody>
      </p:sp>
      <p:pic>
        <p:nvPicPr>
          <p:cNvPr id="9" name="Picture 8" descr="nics.eps"/>
          <p:cNvPicPr>
            <a:picLocks noChangeAspect="1"/>
          </p:cNvPicPr>
          <p:nvPr/>
        </p:nvPicPr>
        <p:blipFill rotWithShape="1">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15032" t="32982" r="13729" b="33170"/>
          <a:stretch/>
        </p:blipFill>
        <p:spPr>
          <a:xfrm>
            <a:off x="0" y="-8880"/>
            <a:ext cx="2758392" cy="1012738"/>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5371506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4047"/>
            <a:ext cx="8229600" cy="1143000"/>
          </a:xfrm>
        </p:spPr>
        <p:txBody>
          <a:bodyPr/>
          <a:lstStyle/>
          <a:p>
            <a:pPr algn="r"/>
            <a:r>
              <a:rPr lang="en-US" dirty="0" smtClean="0"/>
              <a:t>The 336 </a:t>
            </a:r>
            <a:r>
              <a:rPr lang="en-US" dirty="0"/>
              <a:t>S</a:t>
            </a:r>
            <a:r>
              <a:rPr lang="en-US" dirty="0" smtClean="0"/>
              <a:t>tarting positions</a:t>
            </a:r>
            <a:endParaRPr lang="en-US" dirty="0"/>
          </a:p>
        </p:txBody>
      </p:sp>
      <p:pic>
        <p:nvPicPr>
          <p:cNvPr id="5" name="Picture 4" descr="nics.eps"/>
          <p:cNvPicPr>
            <a:picLocks noChangeAspect="1"/>
          </p:cNvPicPr>
          <p:nvPr/>
        </p:nvPicPr>
        <p:blipFill rotWithShape="1">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15032" t="32982" r="13729" b="33170"/>
          <a:stretch/>
        </p:blipFill>
        <p:spPr>
          <a:xfrm>
            <a:off x="0" y="-8880"/>
            <a:ext cx="2758392" cy="1012738"/>
          </a:xfrm>
          <a:prstGeom prst="rect">
            <a:avLst/>
          </a:prstGeom>
        </p:spPr>
      </p:pic>
      <p:pic>
        <p:nvPicPr>
          <p:cNvPr id="6" name="VIDEO_1_16-yeast-positions.mpg">
            <a:hlinkClick r:id="" action="ppaction://media"/>
          </p:cNvPr>
          <p:cNvPicPr/>
          <p:nvPr>
            <p:ph idx="1"/>
            <a:videoFile r:link="rId1"/>
            <p:extLst>
              <p:ext uri="{DAA4B4D4-6D71-4841-9C94-3DE7FCFB9230}">
                <p14:media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r:link="rId5"/>
              </p:ext>
            </p:extLst>
          </p:nvPr>
        </p:nvPicPr>
        <p:blipFill>
          <a:blip r:embed="rId6"/>
          <a:stretch>
            <a:fillRect/>
          </a:stretch>
        </p:blipFill>
        <p:spPr>
          <a:xfrm>
            <a:off x="1034775" y="1048953"/>
            <a:ext cx="6836313" cy="5682312"/>
          </a:xfr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0775485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aphicFrame>
        <p:nvGraphicFramePr>
          <p:cNvPr id="2050" name="Object 2"/>
          <p:cNvGraphicFramePr>
            <a:graphicFrameLocks noChangeAspect="1"/>
          </p:cNvGraphicFramePr>
          <p:nvPr>
            <p:extLst>
              <p:ext uri="{D42A27DB-BD31-4B8C-83A1-F6EECF244321}">
                <p14:mod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642788294"/>
              </p:ext>
            </p:extLst>
          </p:nvPr>
        </p:nvGraphicFramePr>
        <p:xfrm>
          <a:off x="775453" y="1140805"/>
          <a:ext cx="7434952" cy="3610985"/>
        </p:xfrm>
        <a:graphic>
          <a:graphicData uri="http://schemas.openxmlformats.org/presentationml/2006/ole">
            <p:oleObj spid="_x0000_s1040" name="Acrobat Document" r:id="rId3" imgW="7467600" imgH="3911600" progId="">
              <p:embed/>
            </p:oleObj>
          </a:graphicData>
        </a:graphic>
      </p:graphicFrame>
      <p:sp>
        <p:nvSpPr>
          <p:cNvPr id="4" name="TextBox 3"/>
          <p:cNvSpPr txBox="1"/>
          <p:nvPr/>
        </p:nvSpPr>
        <p:spPr>
          <a:xfrm>
            <a:off x="775453" y="5219117"/>
            <a:ext cx="4001511" cy="1200329"/>
          </a:xfrm>
          <a:prstGeom prst="rect">
            <a:avLst/>
          </a:prstGeom>
          <a:noFill/>
        </p:spPr>
        <p:txBody>
          <a:bodyPr wrap="square" rtlCol="0">
            <a:spAutoFit/>
          </a:bodyPr>
          <a:lstStyle/>
          <a:p>
            <a:r>
              <a:rPr lang="en-US" dirty="0" smtClean="0"/>
              <a:t>21, 42, 63 </a:t>
            </a:r>
            <a:r>
              <a:rPr lang="en-US" dirty="0" err="1" smtClean="0"/>
              <a:t>subjobs</a:t>
            </a:r>
            <a:r>
              <a:rPr lang="en-US" dirty="0" smtClean="0"/>
              <a:t> (1 ns simulations)</a:t>
            </a:r>
          </a:p>
          <a:p>
            <a:r>
              <a:rPr lang="en-US" dirty="0" smtClean="0"/>
              <a:t>The simulation time seems to be same while the wait time varies considerably.  </a:t>
            </a:r>
          </a:p>
          <a:p>
            <a:r>
              <a:rPr lang="en-US" dirty="0" smtClean="0"/>
              <a:t>  </a:t>
            </a:r>
            <a:endParaRPr lang="en-US" dirty="0"/>
          </a:p>
        </p:txBody>
      </p:sp>
      <p:sp>
        <p:nvSpPr>
          <p:cNvPr id="5" name="TextBox 4"/>
          <p:cNvSpPr txBox="1"/>
          <p:nvPr/>
        </p:nvSpPr>
        <p:spPr>
          <a:xfrm>
            <a:off x="2360009" y="762218"/>
            <a:ext cx="4483087" cy="369332"/>
          </a:xfrm>
          <a:prstGeom prst="rect">
            <a:avLst/>
          </a:prstGeom>
          <a:noFill/>
        </p:spPr>
        <p:txBody>
          <a:bodyPr wrap="none" rtlCol="0">
            <a:spAutoFit/>
          </a:bodyPr>
          <a:lstStyle/>
          <a:p>
            <a:r>
              <a:rPr lang="en-US" dirty="0" smtClean="0"/>
              <a:t>Simulation using BigJob in different machines </a:t>
            </a:r>
            <a:endParaRPr lang="en-US" dirty="0"/>
          </a:p>
        </p:txBody>
      </p:sp>
      <p:pic>
        <p:nvPicPr>
          <p:cNvPr id="6" name="Picture 5" descr="nics.eps"/>
          <p:cNvPicPr>
            <a:picLocks noChangeAspect="1"/>
          </p:cNvPicPr>
          <p:nvPr/>
        </p:nvPicPr>
        <p:blipFill rotWithShape="1">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15032" t="32982" r="13729" b="33170"/>
          <a:stretch/>
        </p:blipFill>
        <p:spPr>
          <a:xfrm>
            <a:off x="0" y="4775"/>
            <a:ext cx="2758392" cy="1012738"/>
          </a:xfrm>
          <a:prstGeom prst="rect">
            <a:avLst/>
          </a:prstGeom>
        </p:spPr>
      </p:pic>
      <p:pic>
        <p:nvPicPr>
          <p:cNvPr id="7" name="Picture 6"/>
          <p:cNvPicPr>
            <a:picLocks noChangeAspect="1"/>
          </p:cNvPicPr>
          <p:nvPr/>
        </p:nvPicPr>
        <p:blipFill>
          <a:blip r:embed="rId5"/>
          <a:stretch>
            <a:fillRect/>
          </a:stretch>
        </p:blipFill>
        <p:spPr>
          <a:xfrm>
            <a:off x="6224070" y="0"/>
            <a:ext cx="3061219" cy="1159102"/>
          </a:xfrm>
          <a:prstGeom prst="rect">
            <a:avLst/>
          </a:prstGeom>
        </p:spPr>
      </p:pic>
      <p:sp>
        <p:nvSpPr>
          <p:cNvPr id="8" name="TextBox 7"/>
          <p:cNvSpPr txBox="1"/>
          <p:nvPr/>
        </p:nvSpPr>
        <p:spPr>
          <a:xfrm>
            <a:off x="5081652" y="5219117"/>
            <a:ext cx="3334904" cy="923330"/>
          </a:xfrm>
          <a:prstGeom prst="rect">
            <a:avLst/>
          </a:prstGeom>
          <a:noFill/>
        </p:spPr>
        <p:txBody>
          <a:bodyPr wrap="square" rtlCol="0">
            <a:spAutoFit/>
          </a:bodyPr>
          <a:lstStyle/>
          <a:p>
            <a:r>
              <a:rPr lang="en-US" i="1" dirty="0" smtClean="0"/>
              <a:t>Running many MD simulations on Many supercomputers</a:t>
            </a:r>
            <a:r>
              <a:rPr lang="en-US" dirty="0" smtClean="0"/>
              <a:t>, Jha et al, under review, </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33739127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9" name="TextBox 8"/>
          <p:cNvSpPr txBox="1"/>
          <p:nvPr/>
        </p:nvSpPr>
        <p:spPr>
          <a:xfrm>
            <a:off x="2167100" y="533400"/>
            <a:ext cx="4690900" cy="369332"/>
          </a:xfrm>
          <a:prstGeom prst="rect">
            <a:avLst/>
          </a:prstGeom>
          <a:noFill/>
        </p:spPr>
        <p:txBody>
          <a:bodyPr wrap="none" rtlCol="0">
            <a:spAutoFit/>
          </a:bodyPr>
          <a:lstStyle/>
          <a:p>
            <a:r>
              <a:rPr lang="en-US" dirty="0" smtClean="0"/>
              <a:t>Simulation using BigJob requesting 24,192 cores</a:t>
            </a:r>
            <a:endParaRPr lang="en-US" dirty="0"/>
          </a:p>
        </p:txBody>
      </p:sp>
      <p:sp>
        <p:nvSpPr>
          <p:cNvPr id="10" name="TextBox 9"/>
          <p:cNvSpPr txBox="1"/>
          <p:nvPr/>
        </p:nvSpPr>
        <p:spPr>
          <a:xfrm>
            <a:off x="962345" y="5567595"/>
            <a:ext cx="4362868" cy="1200329"/>
          </a:xfrm>
          <a:prstGeom prst="rect">
            <a:avLst/>
          </a:prstGeom>
          <a:noFill/>
        </p:spPr>
        <p:txBody>
          <a:bodyPr wrap="none" rtlCol="0">
            <a:spAutoFit/>
          </a:bodyPr>
          <a:lstStyle/>
          <a:p>
            <a:r>
              <a:rPr lang="en-US" dirty="0"/>
              <a:t>9</a:t>
            </a:r>
            <a:r>
              <a:rPr lang="en-US" dirty="0" smtClean="0"/>
              <a:t> </a:t>
            </a:r>
            <a:r>
              <a:rPr lang="en-US" dirty="0" err="1" smtClean="0"/>
              <a:t>BigJob</a:t>
            </a:r>
            <a:r>
              <a:rPr lang="en-US" dirty="0" smtClean="0"/>
              <a:t> runs were submitted to Kraken</a:t>
            </a:r>
          </a:p>
          <a:p>
            <a:r>
              <a:rPr lang="en-US" dirty="0" smtClean="0"/>
              <a:t>Simulating 126 subjobs each with 192 cores </a:t>
            </a:r>
          </a:p>
          <a:p>
            <a:r>
              <a:rPr lang="en-US" dirty="0" err="1" smtClean="0"/>
              <a:t>BigJob</a:t>
            </a:r>
            <a:r>
              <a:rPr lang="en-US" dirty="0" smtClean="0"/>
              <a:t> size = 126 X 192 = 24,192 cores</a:t>
            </a:r>
          </a:p>
          <a:p>
            <a:r>
              <a:rPr lang="en-US" dirty="0" smtClean="0"/>
              <a:t>60% of this study utilized Kraken</a:t>
            </a:r>
            <a:endParaRPr lang="en-US" dirty="0"/>
          </a:p>
        </p:txBody>
      </p:sp>
      <p:graphicFrame>
        <p:nvGraphicFramePr>
          <p:cNvPr id="11" name="Chart 10"/>
          <p:cNvGraphicFramePr/>
          <p:nvPr>
            <p:extLst>
              <p:ext uri="{D42A27DB-BD31-4B8C-83A1-F6EECF244321}">
                <p14:mod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334175213"/>
              </p:ext>
            </p:extLst>
          </p:nvPr>
        </p:nvGraphicFramePr>
        <p:xfrm>
          <a:off x="962345" y="1121212"/>
          <a:ext cx="7279875" cy="4367925"/>
        </p:xfrm>
        <a:graphic>
          <a:graphicData uri="http://schemas.openxmlformats.org/drawingml/2006/chart">
            <c:chart xmlns:c="http://schemas.openxmlformats.org/drawingml/2006/chart" xmlns:r="http://schemas.openxmlformats.org/officeDocument/2006/relationships" r:id="rId2"/>
          </a:graphicData>
        </a:graphic>
      </p:graphicFrame>
      <p:pic>
        <p:nvPicPr>
          <p:cNvPr id="5" name="Picture 4" descr="nics.eps"/>
          <p:cNvPicPr>
            <a:picLocks noChangeAspect="1"/>
          </p:cNvPicPr>
          <p:nvPr/>
        </p:nvPicPr>
        <p:blipFill rotWithShape="1">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15032" t="32982" r="13729" b="33170"/>
          <a:stretch/>
        </p:blipFill>
        <p:spPr>
          <a:xfrm>
            <a:off x="0" y="-8880"/>
            <a:ext cx="2758392" cy="1012738"/>
          </a:xfrm>
          <a:prstGeom prst="rect">
            <a:avLst/>
          </a:prstGeom>
        </p:spPr>
      </p:pic>
      <p:pic>
        <p:nvPicPr>
          <p:cNvPr id="6" name="Picture 5"/>
          <p:cNvPicPr>
            <a:picLocks noChangeAspect="1"/>
          </p:cNvPicPr>
          <p:nvPr/>
        </p:nvPicPr>
        <p:blipFill>
          <a:blip r:embed="rId4"/>
          <a:stretch>
            <a:fillRect/>
          </a:stretch>
        </p:blipFill>
        <p:spPr>
          <a:xfrm>
            <a:off x="6224070" y="0"/>
            <a:ext cx="3061219" cy="1159102"/>
          </a:xfrm>
          <a:prstGeom prst="rect">
            <a:avLst/>
          </a:prstGeom>
        </p:spPr>
      </p:pic>
      <p:sp>
        <p:nvSpPr>
          <p:cNvPr id="7" name="TextBox 6"/>
          <p:cNvSpPr txBox="1"/>
          <p:nvPr/>
        </p:nvSpPr>
        <p:spPr>
          <a:xfrm>
            <a:off x="5325213" y="5567595"/>
            <a:ext cx="3100319" cy="923330"/>
          </a:xfrm>
          <a:prstGeom prst="rect">
            <a:avLst/>
          </a:prstGeom>
          <a:noFill/>
        </p:spPr>
        <p:txBody>
          <a:bodyPr wrap="square" rtlCol="0">
            <a:spAutoFit/>
          </a:bodyPr>
          <a:lstStyle/>
          <a:p>
            <a:r>
              <a:rPr lang="en-US" i="1" dirty="0" smtClean="0"/>
              <a:t>Running many MD simulations on Many supercomputers</a:t>
            </a:r>
            <a:r>
              <a:rPr lang="en-US" dirty="0" smtClean="0"/>
              <a:t>, Jha et al, under review, </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1091861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6" name="VIDEO_2_chr01.hp3.3.all.mpg">
            <a:hlinkClick r:id="" action="ppaction://media"/>
          </p:cNvPr>
          <p:cNvPicPr/>
          <p:nvPr>
            <a:videoFile r:link="rId1"/>
            <p:extLst>
              <p:ext uri="{DAA4B4D4-6D71-4841-9C94-3DE7FCFB9230}">
                <p14:media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r:link="rId4"/>
              </p:ext>
            </p:extLst>
          </p:nvPr>
        </p:nvPicPr>
        <p:blipFill>
          <a:blip r:embed="rId5"/>
          <a:stretch>
            <a:fillRect/>
          </a:stretch>
        </p:blipFill>
        <p:spPr>
          <a:xfrm>
            <a:off x="682887" y="320891"/>
            <a:ext cx="8006910" cy="4783294"/>
          </a:xfrm>
          <a:prstGeom prst="rect">
            <a:avLst/>
          </a:prstGeom>
        </p:spPr>
      </p:pic>
      <p:sp>
        <p:nvSpPr>
          <p:cNvPr id="3" name="TextBox 2"/>
          <p:cNvSpPr txBox="1"/>
          <p:nvPr/>
        </p:nvSpPr>
        <p:spPr>
          <a:xfrm>
            <a:off x="126883" y="4970947"/>
            <a:ext cx="8962497" cy="2031325"/>
          </a:xfrm>
          <a:prstGeom prst="rect">
            <a:avLst/>
          </a:prstGeom>
          <a:noFill/>
        </p:spPr>
        <p:txBody>
          <a:bodyPr wrap="none" rtlCol="0">
            <a:spAutoFit/>
          </a:bodyPr>
          <a:lstStyle/>
          <a:p>
            <a:r>
              <a:rPr lang="en-US" dirty="0" smtClean="0"/>
              <a:t>IF the protein completely controlled the deformations of the DNA</a:t>
            </a:r>
          </a:p>
          <a:p>
            <a:r>
              <a:rPr lang="en-US" dirty="0" smtClean="0"/>
              <a:t>      then we would expect the red flashes to always appear at the same locations</a:t>
            </a:r>
          </a:p>
          <a:p>
            <a:r>
              <a:rPr lang="en-US" dirty="0" smtClean="0"/>
              <a:t>IF the DNA sequence determined the deformations (i.e. kinks occur at weak spots in the DNA)</a:t>
            </a:r>
          </a:p>
          <a:p>
            <a:r>
              <a:rPr lang="en-US" dirty="0" smtClean="0"/>
              <a:t>      then we would expect that the red flashes would simply shift around the nucleosome </a:t>
            </a:r>
          </a:p>
          <a:p>
            <a:r>
              <a:rPr lang="en-US" dirty="0" smtClean="0"/>
              <a:t>Comparing the simulations in reading order:</a:t>
            </a:r>
          </a:p>
          <a:p>
            <a:r>
              <a:rPr lang="en-US" dirty="0" smtClean="0"/>
              <a:t>Interplay of both the mechanical properties of DNA and the shape of the protein</a:t>
            </a:r>
          </a:p>
          <a:p>
            <a:endParaRPr lang="en-US" dirty="0"/>
          </a:p>
        </p:txBody>
      </p:sp>
      <p:pic>
        <p:nvPicPr>
          <p:cNvPr id="4" name="Picture 3"/>
          <p:cNvPicPr>
            <a:picLocks noChangeAspect="1"/>
          </p:cNvPicPr>
          <p:nvPr/>
        </p:nvPicPr>
        <p:blipFill>
          <a:blip r:embed="rId6"/>
          <a:stretch>
            <a:fillRect/>
          </a:stretch>
        </p:blipFill>
        <p:spPr>
          <a:xfrm>
            <a:off x="6224070" y="0"/>
            <a:ext cx="3061219" cy="1159102"/>
          </a:xfrm>
          <a:prstGeom prst="rect">
            <a:avLst/>
          </a:prstGeom>
        </p:spPr>
      </p:pic>
      <p:pic>
        <p:nvPicPr>
          <p:cNvPr id="5" name="Picture 4" descr="nics.eps"/>
          <p:cNvPicPr>
            <a:picLocks noChangeAspect="1"/>
          </p:cNvPicPr>
          <p:nvPr/>
        </p:nvPicPr>
        <p:blipFill rotWithShape="1">
          <a:blip r:embed="rId7">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15032" t="32982" r="13729" b="33170"/>
          <a:stretch/>
        </p:blipFill>
        <p:spPr>
          <a:xfrm>
            <a:off x="0" y="-8880"/>
            <a:ext cx="2758392" cy="1012738"/>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8271252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DARE Science Gateway Framework</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A science gateway to support (</a:t>
            </a:r>
            <a:r>
              <a:rPr lang="en-US" dirty="0" err="1" smtClean="0"/>
              <a:t>i</a:t>
            </a:r>
            <a:r>
              <a:rPr lang="en-US" dirty="0" smtClean="0"/>
              <a:t>) Ensemble MD Users, (ii) replica exchange users is attractive</a:t>
            </a:r>
          </a:p>
          <a:p>
            <a:r>
              <a:rPr lang="en-US" dirty="0" smtClean="0"/>
              <a:t>By our count: ~200 Replica Exchange papers a year; even more ensemble MD papers</a:t>
            </a:r>
          </a:p>
          <a:p>
            <a:r>
              <a:rPr lang="en-US" dirty="0" smtClean="0"/>
              <a:t>Build a gateway framework and an actual gateway (or two), make it available for the community</a:t>
            </a:r>
          </a:p>
          <a:p>
            <a:pPr lvl="1"/>
            <a:r>
              <a:rPr lang="en-US" dirty="0" smtClean="0">
                <a:solidFill>
                  <a:schemeClr val="accent2"/>
                </a:solidFill>
              </a:rPr>
              <a:t>DARE-NGS</a:t>
            </a:r>
            <a:r>
              <a:rPr lang="en-US" dirty="0" smtClean="0"/>
              <a:t>: </a:t>
            </a:r>
            <a:r>
              <a:rPr lang="en-US" dirty="0"/>
              <a:t> Next Generation Sequence data </a:t>
            </a:r>
            <a:r>
              <a:rPr lang="en-US" dirty="0" smtClean="0"/>
              <a:t>analysis (NIH supported)</a:t>
            </a:r>
          </a:p>
          <a:p>
            <a:pPr lvl="1"/>
            <a:r>
              <a:rPr lang="en-US" dirty="0" smtClean="0">
                <a:solidFill>
                  <a:schemeClr val="accent2"/>
                </a:solidFill>
              </a:rPr>
              <a:t>DARE-HTHP</a:t>
            </a:r>
            <a:r>
              <a:rPr lang="en-US" dirty="0" smtClean="0"/>
              <a:t>: for </a:t>
            </a:r>
            <a:r>
              <a:rPr lang="en-US" dirty="0"/>
              <a:t>executing High-Performance Parallel codes such as NAMD and AMBER in high-throughput mode across </a:t>
            </a:r>
            <a:r>
              <a:rPr lang="en-US" dirty="0" smtClean="0"/>
              <a:t>multiple </a:t>
            </a:r>
            <a:r>
              <a:rPr lang="en-US" dirty="0"/>
              <a:t>distributed resources concurrently</a:t>
            </a:r>
            <a:endParaRPr lang="en-US" dirty="0" smtClean="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98576081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DARE Infrastructure</a:t>
            </a:r>
            <a:endParaRPr lang="en-US" dirty="0"/>
          </a:p>
        </p:txBody>
      </p:sp>
      <p:sp>
        <p:nvSpPr>
          <p:cNvPr id="5" name="Content Placeholder 4"/>
          <p:cNvSpPr>
            <a:spLocks noGrp="1"/>
          </p:cNvSpPr>
          <p:nvPr>
            <p:ph sz="half" idx="1"/>
          </p:nvPr>
        </p:nvSpPr>
        <p:spPr/>
        <p:txBody>
          <a:bodyPr/>
          <a:lstStyle/>
          <a:p>
            <a:r>
              <a:rPr lang="en-US" dirty="0" smtClean="0"/>
              <a:t>Secret sauce: L1 and L2 layers</a:t>
            </a:r>
          </a:p>
          <a:p>
            <a:r>
              <a:rPr lang="en-US" dirty="0" smtClean="0"/>
              <a:t>Depending on the application type, use a single tool, a pipeline or a complex workflow</a:t>
            </a:r>
            <a:endParaRPr lang="en-US" dirty="0"/>
          </a:p>
        </p:txBody>
      </p:sp>
      <p:pic>
        <p:nvPicPr>
          <p:cNvPr id="7" name="Content Placeholder 6" descr="table.png"/>
          <p:cNvPicPr>
            <a:picLocks noGrp="1" noChangeAspect="1"/>
          </p:cNvPicPr>
          <p:nvPr>
            <p:ph sz="half" idx="2"/>
          </p:nvPr>
        </p:nvPicPr>
        <p:blipFill>
          <a:blip r:embed="rId3"/>
          <a:srcRect t="-205954" b="-205954"/>
          <a:stretch>
            <a:fillRect/>
          </a:stretch>
        </p:blipFill>
        <p:spPr/>
      </p:pic>
      <p:pic>
        <p:nvPicPr>
          <p:cNvPr id="1028" name="Picture 4" descr="DARE"/>
          <p:cNvPicPr>
            <a:picLocks noChangeAspect="1" noChangeArrowheads="1"/>
          </p:cNvPicPr>
          <p:nvPr/>
        </p:nvPicPr>
        <p:blipFill>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544545" y="1651599"/>
            <a:ext cx="4599455" cy="4311540"/>
          </a:xfrm>
          <a:prstGeom prst="rect">
            <a:avLst/>
          </a:prstGeom>
          <a:noFill/>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pic>
      <p:pic>
        <p:nvPicPr>
          <p:cNvPr id="8" name="Picture 7" descr="table.png"/>
          <p:cNvPicPr>
            <a:picLocks noChangeAspect="1"/>
          </p:cNvPicPr>
          <p:nvPr/>
        </p:nvPicPr>
        <p:blipFill>
          <a:blip r:embed="rId3"/>
          <a:stretch>
            <a:fillRect/>
          </a:stretch>
        </p:blipFill>
        <p:spPr>
          <a:xfrm>
            <a:off x="165057" y="4588912"/>
            <a:ext cx="5013023" cy="1097461"/>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54871927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Work plan: where we are now</a:t>
            </a:r>
            <a:endParaRPr lang="en-US" dirty="0"/>
          </a:p>
        </p:txBody>
      </p:sp>
      <p:sp>
        <p:nvSpPr>
          <p:cNvPr id="6" name="Content Placeholder 5"/>
          <p:cNvSpPr>
            <a:spLocks noGrp="1"/>
          </p:cNvSpPr>
          <p:nvPr>
            <p:ph idx="1"/>
          </p:nvPr>
        </p:nvSpPr>
        <p:spPr>
          <a:xfrm>
            <a:off x="457200" y="1593112"/>
            <a:ext cx="8229600" cy="4525963"/>
          </a:xfrm>
        </p:spPr>
        <p:txBody>
          <a:bodyPr>
            <a:normAutofit fontScale="85000" lnSpcReduction="20000"/>
          </a:bodyPr>
          <a:lstStyle/>
          <a:p>
            <a:r>
              <a:rPr lang="en-US" dirty="0" smtClean="0"/>
              <a:t>Deploy SAGA infrastructure on XSEDE resources (Finished on Ranger, Kraken and Lonestar) + </a:t>
            </a:r>
            <a:r>
              <a:rPr lang="en-US" dirty="0" smtClean="0">
                <a:solidFill>
                  <a:schemeClr val="accent2"/>
                </a:solidFill>
              </a:rPr>
              <a:t>Module support</a:t>
            </a:r>
          </a:p>
          <a:p>
            <a:r>
              <a:rPr lang="en-US" dirty="0"/>
              <a:t>Deploy a central DB for SAGA on XSEDE resources </a:t>
            </a:r>
            <a:r>
              <a:rPr lang="en-US" dirty="0" smtClean="0"/>
              <a:t>(Finished: on an IU </a:t>
            </a:r>
            <a:r>
              <a:rPr lang="en-US" dirty="0" smtClean="0">
                <a:solidFill>
                  <a:schemeClr val="accent2"/>
                </a:solidFill>
              </a:rPr>
              <a:t>Data Quarry VM</a:t>
            </a:r>
            <a:r>
              <a:rPr lang="en-US" dirty="0" smtClean="0"/>
              <a:t>)</a:t>
            </a:r>
          </a:p>
          <a:p>
            <a:r>
              <a:rPr lang="en-US" dirty="0" smtClean="0"/>
              <a:t>Deploy the BigJob pilot job framework on XSEDE resources (Finished on Ranger)</a:t>
            </a:r>
          </a:p>
          <a:p>
            <a:r>
              <a:rPr lang="en-US" dirty="0" smtClean="0"/>
              <a:t>Develop BigJob based scripts to launch </a:t>
            </a:r>
            <a:r>
              <a:rPr lang="en-US" dirty="0" smtClean="0">
                <a:solidFill>
                  <a:schemeClr val="accent2"/>
                </a:solidFill>
              </a:rPr>
              <a:t>NAMD</a:t>
            </a:r>
            <a:r>
              <a:rPr lang="en-US" dirty="0" smtClean="0"/>
              <a:t> and </a:t>
            </a:r>
            <a:r>
              <a:rPr lang="en-US" dirty="0" smtClean="0">
                <a:solidFill>
                  <a:schemeClr val="accent2"/>
                </a:solidFill>
              </a:rPr>
              <a:t>IMPACT</a:t>
            </a:r>
            <a:r>
              <a:rPr lang="en-US" dirty="0" smtClean="0"/>
              <a:t> jobs (Finished on Ranger)</a:t>
            </a:r>
          </a:p>
          <a:p>
            <a:r>
              <a:rPr lang="en-US" dirty="0" smtClean="0"/>
              <a:t>Deploy the science gateway framework on VM (Done)</a:t>
            </a:r>
          </a:p>
          <a:p>
            <a:r>
              <a:rPr lang="en-US" dirty="0" smtClean="0"/>
              <a:t>Run and test scale-out</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27601542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a:bodyPr>
          <a:lstStyle/>
          <a:p>
            <a:r>
              <a:rPr lang="en-US" sz="2400" dirty="0" smtClean="0"/>
              <a:t>SAGA website: </a:t>
            </a:r>
            <a:r>
              <a:rPr lang="en-US" sz="2400" dirty="0">
                <a:hlinkClick r:id="rId2"/>
              </a:rPr>
              <a:t>http://www.saga-project.org</a:t>
            </a:r>
            <a:r>
              <a:rPr lang="en-US" sz="2400" dirty="0" smtClean="0">
                <a:hlinkClick r:id="rId2"/>
              </a:rPr>
              <a:t>/</a:t>
            </a:r>
            <a:endParaRPr lang="en-US" sz="2400" dirty="0" smtClean="0"/>
          </a:p>
          <a:p>
            <a:r>
              <a:rPr lang="en-US" sz="2400" dirty="0" smtClean="0"/>
              <a:t>BigJob website: </a:t>
            </a:r>
            <a:r>
              <a:rPr lang="en-US" sz="2400" dirty="0">
                <a:hlinkClick r:id="rId3"/>
              </a:rPr>
              <a:t>http://faust.cct.lsu.edu/trac/bigjob</a:t>
            </a:r>
            <a:r>
              <a:rPr lang="en-US" sz="2400" dirty="0" smtClean="0">
                <a:hlinkClick r:id="rId3"/>
              </a:rPr>
              <a:t>/</a:t>
            </a:r>
            <a:endParaRPr lang="en-US" sz="2400" dirty="0" smtClean="0"/>
          </a:p>
          <a:p>
            <a:r>
              <a:rPr lang="en-US" sz="2400" dirty="0" smtClean="0"/>
              <a:t>DARE Gateway: </a:t>
            </a:r>
            <a:r>
              <a:rPr lang="en-US" sz="2400" dirty="0">
                <a:hlinkClick r:id="rId4"/>
              </a:rPr>
              <a:t>http://dare.cct.lsu.edu/</a:t>
            </a:r>
            <a:endParaRPr lang="en-US" sz="2400"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7733440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idx="1"/>
          </p:nvPr>
        </p:nvSpPr>
        <p:spPr/>
        <p:txBody>
          <a:bodyPr>
            <a:normAutofit fontScale="92500"/>
          </a:bodyPr>
          <a:lstStyle/>
          <a:p>
            <a:pPr marL="0" indent="0">
              <a:buNone/>
            </a:pPr>
            <a:r>
              <a:rPr lang="en-US" dirty="0"/>
              <a:t>Prepare the software infrastructure to </a:t>
            </a:r>
            <a:r>
              <a:rPr lang="en-US" dirty="0" smtClean="0"/>
              <a:t>conduct </a:t>
            </a:r>
            <a:r>
              <a:rPr lang="en-US" dirty="0"/>
              <a:t>large scale distributed</a:t>
            </a:r>
            <a:r>
              <a:rPr lang="en-US" dirty="0" smtClean="0"/>
              <a:t> uncoupled (ensemble-like) and </a:t>
            </a:r>
            <a:r>
              <a:rPr lang="en-US" dirty="0"/>
              <a:t>coupled </a:t>
            </a:r>
            <a:r>
              <a:rPr lang="en-US" dirty="0" smtClean="0"/>
              <a:t>replica exchange </a:t>
            </a:r>
            <a:r>
              <a:rPr lang="en-US" dirty="0"/>
              <a:t>molecular dynamics simulations using SAGA with the </a:t>
            </a:r>
            <a:r>
              <a:rPr lang="en-US" dirty="0">
                <a:solidFill>
                  <a:schemeClr val="accent2"/>
                </a:solidFill>
              </a:rPr>
              <a:t>IMPACT</a:t>
            </a:r>
            <a:r>
              <a:rPr lang="en-US" dirty="0"/>
              <a:t> and </a:t>
            </a:r>
            <a:r>
              <a:rPr lang="en-US" dirty="0">
                <a:solidFill>
                  <a:schemeClr val="accent2"/>
                </a:solidFill>
              </a:rPr>
              <a:t>AMBER</a:t>
            </a:r>
            <a:r>
              <a:rPr lang="en-US" dirty="0"/>
              <a:t> </a:t>
            </a:r>
            <a:r>
              <a:rPr lang="en-US" dirty="0" smtClean="0"/>
              <a:t>molecular simulation programs.</a:t>
            </a:r>
          </a:p>
          <a:p>
            <a:pPr marL="0" indent="0">
              <a:buNone/>
            </a:pPr>
            <a:r>
              <a:rPr lang="en-US" dirty="0" smtClean="0"/>
              <a:t>Main Project: NSF CHE-1125332, NIH </a:t>
            </a:r>
            <a:r>
              <a:rPr lang="en-US" dirty="0"/>
              <a:t>grant </a:t>
            </a:r>
            <a:r>
              <a:rPr lang="en-US" dirty="0" smtClean="0"/>
              <a:t>GM30580, </a:t>
            </a:r>
            <a:r>
              <a:rPr lang="en-US" dirty="0"/>
              <a:t>addresses forefront biophysical issues concerning basic mechanisms of molecular recognition in biological systems</a:t>
            </a:r>
            <a:endParaRPr lang="en-US" dirty="0" smtClean="0"/>
          </a:p>
          <a:p>
            <a:pPr marL="0" indent="0">
              <a:buNone/>
            </a:pPr>
            <a:endParaRPr lang="en-US" dirty="0" smtClean="0"/>
          </a:p>
          <a:p>
            <a:pPr marL="0" indent="0">
              <a:buNone/>
            </a:pP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8892263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Freeform 1"/>
          <p:cNvSpPr/>
          <p:nvPr/>
        </p:nvSpPr>
        <p:spPr>
          <a:xfrm>
            <a:off x="696206" y="163293"/>
            <a:ext cx="7464960" cy="760291"/>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9" tIns="42452" rIns="81639" bIns="42452" anchor="ctr" anchorCtr="0" compatLnSpc="0"/>
          <a:lstStyle/>
          <a:p>
            <a:pPr algn="ctr" hangingPunct="0">
              <a:defRPr sz="1800"/>
            </a:pPr>
            <a:r>
              <a:rPr lang="en-US" sz="2900" dirty="0">
                <a:latin typeface="+mj-lt"/>
                <a:ea typeface="DejaVu Sans" pitchFamily="2"/>
                <a:cs typeface="Lohit Hindi" pitchFamily="2"/>
              </a:rPr>
              <a:t>Protein-Ligand Binding Free Energy Calculations with IMPACT</a:t>
            </a:r>
          </a:p>
        </p:txBody>
      </p:sp>
      <p:sp>
        <p:nvSpPr>
          <p:cNvPr id="4" name="Freeform 3"/>
          <p:cNvSpPr/>
          <p:nvPr/>
        </p:nvSpPr>
        <p:spPr>
          <a:xfrm>
            <a:off x="871892" y="923584"/>
            <a:ext cx="7257599" cy="321695"/>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9" tIns="42452" rIns="81639" bIns="42452" anchor="t" anchorCtr="0" compatLnSpc="0">
            <a:spAutoFit/>
          </a:bodyPr>
          <a:lstStyle/>
          <a:p>
            <a:pPr hangingPunct="0"/>
            <a:endParaRPr lang="en-US" sz="1600">
              <a:latin typeface="Liberation Sans" pitchFamily="18"/>
              <a:ea typeface="DejaVu Sans" pitchFamily="2"/>
              <a:cs typeface="Lohit Hindi" pitchFamily="2"/>
            </a:endParaRPr>
          </a:p>
        </p:txBody>
      </p:sp>
      <p:sp>
        <p:nvSpPr>
          <p:cNvPr id="5" name="Freeform 4"/>
          <p:cNvSpPr/>
          <p:nvPr/>
        </p:nvSpPr>
        <p:spPr>
          <a:xfrm>
            <a:off x="2381864" y="2068266"/>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80047"/>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6" name="Freeform 5"/>
          <p:cNvSpPr/>
          <p:nvPr/>
        </p:nvSpPr>
        <p:spPr>
          <a:xfrm>
            <a:off x="3198569" y="2068266"/>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80047"/>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7" name="Freeform 6"/>
          <p:cNvSpPr/>
          <p:nvPr/>
        </p:nvSpPr>
        <p:spPr>
          <a:xfrm>
            <a:off x="4047602" y="2068266"/>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80047"/>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8" name="Freeform 7"/>
          <p:cNvSpPr/>
          <p:nvPr/>
        </p:nvSpPr>
        <p:spPr>
          <a:xfrm>
            <a:off x="4864306" y="2068266"/>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80047"/>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9" name="Freeform 8"/>
          <p:cNvSpPr/>
          <p:nvPr/>
        </p:nvSpPr>
        <p:spPr>
          <a:xfrm>
            <a:off x="5713666" y="2068266"/>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80047"/>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10" name="Freeform 9"/>
          <p:cNvSpPr/>
          <p:nvPr/>
        </p:nvSpPr>
        <p:spPr>
          <a:xfrm>
            <a:off x="6530369" y="2068266"/>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80047"/>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11" name="Freeform 10"/>
          <p:cNvSpPr/>
          <p:nvPr/>
        </p:nvSpPr>
        <p:spPr>
          <a:xfrm>
            <a:off x="7347075" y="2068266"/>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80047"/>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12" name="Straight Connector 11"/>
          <p:cNvSpPr/>
          <p:nvPr/>
        </p:nvSpPr>
        <p:spPr>
          <a:xfrm>
            <a:off x="3352375" y="2111048"/>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13" name="Straight Connector 12"/>
          <p:cNvSpPr/>
          <p:nvPr/>
        </p:nvSpPr>
        <p:spPr>
          <a:xfrm>
            <a:off x="4201408" y="2111048"/>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14" name="Straight Connector 13"/>
          <p:cNvSpPr/>
          <p:nvPr/>
        </p:nvSpPr>
        <p:spPr>
          <a:xfrm>
            <a:off x="6683523" y="2111048"/>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15" name="TextBox 14"/>
          <p:cNvSpPr txBox="1"/>
          <p:nvPr/>
        </p:nvSpPr>
        <p:spPr>
          <a:xfrm>
            <a:off x="7582845" y="1783157"/>
            <a:ext cx="337980" cy="330830"/>
          </a:xfrm>
          <a:prstGeom prst="rect">
            <a:avLst/>
          </a:prstGeom>
          <a:noFill/>
          <a:ln>
            <a:noFill/>
          </a:ln>
        </p:spPr>
        <p:txBody>
          <a:bodyPr vert="horz" lIns="81639" tIns="40820" rIns="81639" bIns="40820" anchorCtr="0" compatLnSpc="0">
            <a:spAutoFit/>
          </a:bodyPr>
          <a:lstStyle/>
          <a:p>
            <a:pPr hangingPunct="0">
              <a:defRPr sz="1800"/>
            </a:pPr>
            <a:r>
              <a:rPr lang="en-US" sz="1600">
                <a:latin typeface="Liberation Sans" pitchFamily="18"/>
                <a:ea typeface="DejaVu Sans" pitchFamily="2"/>
                <a:cs typeface="Lohit Hindi" pitchFamily="2"/>
              </a:rPr>
              <a:t>...</a:t>
            </a:r>
          </a:p>
        </p:txBody>
      </p:sp>
      <p:sp>
        <p:nvSpPr>
          <p:cNvPr id="16" name="Freeform 15"/>
          <p:cNvSpPr/>
          <p:nvPr/>
        </p:nvSpPr>
        <p:spPr>
          <a:xfrm>
            <a:off x="1394700" y="1838022"/>
            <a:ext cx="739638" cy="367082"/>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9" tIns="42452" rIns="81639" bIns="42452" anchor="t" anchorCtr="0" compatLnSpc="0">
            <a:spAutoFit/>
          </a:bodyPr>
          <a:lstStyle/>
          <a:p>
            <a:pPr hangingPunct="0">
              <a:tabLst>
                <a:tab pos="0" algn="l"/>
                <a:tab pos="414726" algn="l"/>
                <a:tab pos="829452" algn="l"/>
                <a:tab pos="1244177" algn="l"/>
                <a:tab pos="1658904" algn="l"/>
                <a:tab pos="2073631" algn="l"/>
                <a:tab pos="2488356" algn="l"/>
                <a:tab pos="2903083" algn="l"/>
                <a:tab pos="3317809" algn="l"/>
                <a:tab pos="3732535" algn="l"/>
                <a:tab pos="4147261" algn="l"/>
                <a:tab pos="4561987" algn="l"/>
                <a:tab pos="4976713" algn="l"/>
                <a:tab pos="5391440" algn="l"/>
                <a:tab pos="5806165" algn="l"/>
                <a:tab pos="6220892" algn="l"/>
                <a:tab pos="6635618" algn="l"/>
                <a:tab pos="7050344" algn="l"/>
                <a:tab pos="7465070" algn="l"/>
                <a:tab pos="7879796" algn="l"/>
                <a:tab pos="8294522" algn="l"/>
              </a:tabLst>
              <a:defRPr sz="1800"/>
            </a:pPr>
            <a:r>
              <a:rPr lang="en-US" dirty="0">
                <a:solidFill>
                  <a:srgbClr val="000000"/>
                </a:solidFill>
                <a:latin typeface="Symbol" pitchFamily="18"/>
                <a:ea typeface="Times New Roman" pitchFamily="18"/>
                <a:cs typeface="Times New Roman" pitchFamily="18"/>
              </a:rPr>
              <a:t>l</a:t>
            </a:r>
            <a:r>
              <a:rPr lang="en-US" dirty="0">
                <a:solidFill>
                  <a:srgbClr val="000000"/>
                </a:solidFill>
                <a:latin typeface="Times New Roman" pitchFamily="18"/>
                <a:ea typeface="Times New Roman" pitchFamily="18"/>
                <a:cs typeface="Times New Roman" pitchFamily="18"/>
              </a:rPr>
              <a:t> = 0</a:t>
            </a:r>
          </a:p>
        </p:txBody>
      </p:sp>
      <p:sp>
        <p:nvSpPr>
          <p:cNvPr id="17" name="Freeform 16"/>
          <p:cNvSpPr/>
          <p:nvPr/>
        </p:nvSpPr>
        <p:spPr>
          <a:xfrm>
            <a:off x="1395027" y="3274998"/>
            <a:ext cx="739638" cy="367082"/>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9" tIns="42452" rIns="81639" bIns="42452" anchor="t" anchorCtr="0" compatLnSpc="0">
            <a:spAutoFit/>
          </a:bodyPr>
          <a:lstStyle/>
          <a:p>
            <a:pPr hangingPunct="0">
              <a:tabLst>
                <a:tab pos="0" algn="l"/>
                <a:tab pos="414726" algn="l"/>
                <a:tab pos="829452" algn="l"/>
                <a:tab pos="1244177" algn="l"/>
                <a:tab pos="1658904" algn="l"/>
                <a:tab pos="2073631" algn="l"/>
                <a:tab pos="2488356" algn="l"/>
                <a:tab pos="2903083" algn="l"/>
                <a:tab pos="3317809" algn="l"/>
                <a:tab pos="3732535" algn="l"/>
                <a:tab pos="4147261" algn="l"/>
                <a:tab pos="4561987" algn="l"/>
                <a:tab pos="4976713" algn="l"/>
                <a:tab pos="5391440" algn="l"/>
                <a:tab pos="5806165" algn="l"/>
                <a:tab pos="6220892" algn="l"/>
                <a:tab pos="6635618" algn="l"/>
                <a:tab pos="7050344" algn="l"/>
                <a:tab pos="7465070" algn="l"/>
                <a:tab pos="7879796" algn="l"/>
                <a:tab pos="8294522" algn="l"/>
              </a:tabLst>
              <a:defRPr sz="1800"/>
            </a:pPr>
            <a:r>
              <a:rPr lang="en-US">
                <a:solidFill>
                  <a:srgbClr val="000000"/>
                </a:solidFill>
                <a:latin typeface="Symbol" pitchFamily="18"/>
                <a:ea typeface="Times New Roman" pitchFamily="18"/>
                <a:cs typeface="Times New Roman" pitchFamily="18"/>
              </a:rPr>
              <a:t>l</a:t>
            </a:r>
            <a:r>
              <a:rPr lang="en-US">
                <a:solidFill>
                  <a:srgbClr val="000000"/>
                </a:solidFill>
                <a:latin typeface="Times New Roman" pitchFamily="18"/>
                <a:ea typeface="Times New Roman" pitchFamily="18"/>
                <a:cs typeface="Times New Roman" pitchFamily="18"/>
              </a:rPr>
              <a:t> = 1</a:t>
            </a:r>
          </a:p>
        </p:txBody>
      </p:sp>
      <p:sp>
        <p:nvSpPr>
          <p:cNvPr id="18" name="Freeform 17"/>
          <p:cNvSpPr/>
          <p:nvPr/>
        </p:nvSpPr>
        <p:spPr>
          <a:xfrm>
            <a:off x="2381864" y="3440251"/>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CCFF"/>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19" name="Freeform 18"/>
          <p:cNvSpPr/>
          <p:nvPr/>
        </p:nvSpPr>
        <p:spPr>
          <a:xfrm>
            <a:off x="3198569" y="3440251"/>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CCFF"/>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20" name="Freeform 19"/>
          <p:cNvSpPr/>
          <p:nvPr/>
        </p:nvSpPr>
        <p:spPr>
          <a:xfrm>
            <a:off x="4047602" y="3440251"/>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CCFF"/>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21" name="Freeform 20"/>
          <p:cNvSpPr/>
          <p:nvPr/>
        </p:nvSpPr>
        <p:spPr>
          <a:xfrm>
            <a:off x="4864306" y="3440251"/>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CCFF"/>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22" name="Freeform 21"/>
          <p:cNvSpPr/>
          <p:nvPr/>
        </p:nvSpPr>
        <p:spPr>
          <a:xfrm>
            <a:off x="5713666" y="3440251"/>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CCFF"/>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23" name="Freeform 22"/>
          <p:cNvSpPr/>
          <p:nvPr/>
        </p:nvSpPr>
        <p:spPr>
          <a:xfrm>
            <a:off x="6530369" y="3440251"/>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CCFF"/>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24" name="Freeform 23"/>
          <p:cNvSpPr/>
          <p:nvPr/>
        </p:nvSpPr>
        <p:spPr>
          <a:xfrm>
            <a:off x="7347075" y="3440251"/>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CCFF"/>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25" name="Straight Connector 24"/>
          <p:cNvSpPr/>
          <p:nvPr/>
        </p:nvSpPr>
        <p:spPr>
          <a:xfrm>
            <a:off x="3352375" y="3483034"/>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26" name="Straight Connector 25"/>
          <p:cNvSpPr/>
          <p:nvPr/>
        </p:nvSpPr>
        <p:spPr>
          <a:xfrm>
            <a:off x="4201408" y="3483034"/>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27" name="Straight Connector 26"/>
          <p:cNvSpPr/>
          <p:nvPr/>
        </p:nvSpPr>
        <p:spPr>
          <a:xfrm>
            <a:off x="6683523" y="3483034"/>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28" name="TextBox 27"/>
          <p:cNvSpPr txBox="1"/>
          <p:nvPr/>
        </p:nvSpPr>
        <p:spPr>
          <a:xfrm>
            <a:off x="7582845" y="3253118"/>
            <a:ext cx="337980" cy="330830"/>
          </a:xfrm>
          <a:prstGeom prst="rect">
            <a:avLst/>
          </a:prstGeom>
          <a:noFill/>
          <a:ln>
            <a:noFill/>
          </a:ln>
        </p:spPr>
        <p:txBody>
          <a:bodyPr vert="horz" lIns="81639" tIns="40820" rIns="81639" bIns="40820" anchorCtr="0" compatLnSpc="0">
            <a:spAutoFit/>
          </a:bodyPr>
          <a:lstStyle/>
          <a:p>
            <a:pPr hangingPunct="0">
              <a:defRPr sz="1800"/>
            </a:pPr>
            <a:r>
              <a:rPr lang="en-US" sz="1600">
                <a:latin typeface="Liberation Sans" pitchFamily="18"/>
                <a:ea typeface="DejaVu Sans" pitchFamily="2"/>
                <a:cs typeface="Lohit Hindi" pitchFamily="2"/>
              </a:rPr>
              <a:t>...</a:t>
            </a:r>
          </a:p>
        </p:txBody>
      </p:sp>
      <p:sp>
        <p:nvSpPr>
          <p:cNvPr id="29" name="TextBox 28"/>
          <p:cNvSpPr txBox="1"/>
          <p:nvPr/>
        </p:nvSpPr>
        <p:spPr>
          <a:xfrm>
            <a:off x="1671615" y="2692370"/>
            <a:ext cx="222055" cy="790323"/>
          </a:xfrm>
          <a:prstGeom prst="rect">
            <a:avLst/>
          </a:prstGeom>
          <a:noFill/>
          <a:ln>
            <a:noFill/>
          </a:ln>
        </p:spPr>
        <p:txBody>
          <a:bodyPr vert="horz" lIns="81639" tIns="40820" rIns="81639" bIns="40820" anchorCtr="0" compatLnSpc="0">
            <a:spAutoFit/>
          </a:bodyPr>
          <a:lstStyle/>
          <a:p>
            <a:pPr hangingPunct="0">
              <a:defRPr sz="1800"/>
            </a:pPr>
            <a:r>
              <a:rPr lang="en-US" sz="1600">
                <a:latin typeface="Liberation Sans" pitchFamily="18"/>
                <a:ea typeface="DejaVu Sans" pitchFamily="2"/>
                <a:cs typeface="Lohit Hindi" pitchFamily="2"/>
              </a:rPr>
              <a:t>.</a:t>
            </a:r>
          </a:p>
          <a:p>
            <a:pPr hangingPunct="0">
              <a:defRPr sz="1800"/>
            </a:pPr>
            <a:r>
              <a:rPr lang="en-US" sz="1600">
                <a:latin typeface="Liberation Sans" pitchFamily="18"/>
                <a:ea typeface="DejaVu Sans" pitchFamily="2"/>
                <a:cs typeface="Lohit Hindi" pitchFamily="2"/>
              </a:rPr>
              <a:t>.</a:t>
            </a:r>
          </a:p>
          <a:p>
            <a:pPr hangingPunct="0">
              <a:defRPr sz="1800"/>
            </a:pPr>
            <a:endParaRPr lang="en-US" sz="1600">
              <a:latin typeface="Liberation Sans" pitchFamily="18"/>
              <a:ea typeface="DejaVu Sans" pitchFamily="2"/>
              <a:cs typeface="Lohit Hindi" pitchFamily="2"/>
            </a:endParaRPr>
          </a:p>
        </p:txBody>
      </p:sp>
      <p:sp>
        <p:nvSpPr>
          <p:cNvPr id="30" name="Freeform 29"/>
          <p:cNvSpPr/>
          <p:nvPr/>
        </p:nvSpPr>
        <p:spPr>
          <a:xfrm>
            <a:off x="1297061" y="2360560"/>
            <a:ext cx="1140643" cy="368503"/>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9" tIns="42452" rIns="81639" bIns="42452" anchor="t" anchorCtr="0" compatLnSpc="0">
            <a:spAutoFit/>
          </a:bodyPr>
          <a:lstStyle/>
          <a:p>
            <a:pPr hangingPunct="0">
              <a:tabLst>
                <a:tab pos="0" algn="l"/>
                <a:tab pos="414726" algn="l"/>
                <a:tab pos="829452" algn="l"/>
                <a:tab pos="1244177" algn="l"/>
                <a:tab pos="1658904" algn="l"/>
                <a:tab pos="2073631" algn="l"/>
                <a:tab pos="2488356" algn="l"/>
                <a:tab pos="2903083" algn="l"/>
                <a:tab pos="3317809" algn="l"/>
                <a:tab pos="3732535" algn="l"/>
                <a:tab pos="4147261" algn="l"/>
                <a:tab pos="4561987" algn="l"/>
                <a:tab pos="4976713" algn="l"/>
                <a:tab pos="5391440" algn="l"/>
                <a:tab pos="5806165" algn="l"/>
                <a:tab pos="6220892" algn="l"/>
                <a:tab pos="6635618" algn="l"/>
                <a:tab pos="7050344" algn="l"/>
                <a:tab pos="7465070" algn="l"/>
                <a:tab pos="7879796" algn="l"/>
                <a:tab pos="8294522" algn="l"/>
              </a:tabLst>
              <a:defRPr sz="1800"/>
            </a:pPr>
            <a:r>
              <a:rPr lang="en-US" dirty="0">
                <a:solidFill>
                  <a:srgbClr val="000000"/>
                </a:solidFill>
                <a:latin typeface="Symbol" pitchFamily="18"/>
                <a:ea typeface="Times New Roman" pitchFamily="18"/>
                <a:cs typeface="Times New Roman" pitchFamily="18"/>
              </a:rPr>
              <a:t>l</a:t>
            </a:r>
            <a:r>
              <a:rPr lang="en-US" dirty="0">
                <a:solidFill>
                  <a:srgbClr val="000000"/>
                </a:solidFill>
                <a:latin typeface="Times New Roman" pitchFamily="18"/>
                <a:ea typeface="Times New Roman" pitchFamily="18"/>
                <a:cs typeface="Times New Roman" pitchFamily="18"/>
              </a:rPr>
              <a:t> = 0.01</a:t>
            </a:r>
          </a:p>
        </p:txBody>
      </p:sp>
      <p:sp>
        <p:nvSpPr>
          <p:cNvPr id="31" name="Freeform 30"/>
          <p:cNvSpPr/>
          <p:nvPr/>
        </p:nvSpPr>
        <p:spPr>
          <a:xfrm>
            <a:off x="2381864" y="2525812"/>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32" name="Freeform 31"/>
          <p:cNvSpPr/>
          <p:nvPr/>
        </p:nvSpPr>
        <p:spPr>
          <a:xfrm>
            <a:off x="3198569" y="2525812"/>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33" name="Freeform 32"/>
          <p:cNvSpPr/>
          <p:nvPr/>
        </p:nvSpPr>
        <p:spPr>
          <a:xfrm>
            <a:off x="4047602" y="2525812"/>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34" name="Freeform 33"/>
          <p:cNvSpPr/>
          <p:nvPr/>
        </p:nvSpPr>
        <p:spPr>
          <a:xfrm>
            <a:off x="4864306" y="2525812"/>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35" name="Freeform 34"/>
          <p:cNvSpPr/>
          <p:nvPr/>
        </p:nvSpPr>
        <p:spPr>
          <a:xfrm>
            <a:off x="5713666" y="2525812"/>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36" name="Freeform 35"/>
          <p:cNvSpPr/>
          <p:nvPr/>
        </p:nvSpPr>
        <p:spPr>
          <a:xfrm>
            <a:off x="6530369" y="2525812"/>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37" name="Freeform 36"/>
          <p:cNvSpPr/>
          <p:nvPr/>
        </p:nvSpPr>
        <p:spPr>
          <a:xfrm>
            <a:off x="7347075" y="2525812"/>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38" name="Straight Connector 37"/>
          <p:cNvSpPr/>
          <p:nvPr/>
        </p:nvSpPr>
        <p:spPr>
          <a:xfrm>
            <a:off x="2535670" y="2568594"/>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39" name="Straight Connector 38"/>
          <p:cNvSpPr/>
          <p:nvPr/>
        </p:nvSpPr>
        <p:spPr>
          <a:xfrm>
            <a:off x="5050441" y="2568594"/>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40" name="Straight Connector 39"/>
          <p:cNvSpPr/>
          <p:nvPr/>
        </p:nvSpPr>
        <p:spPr>
          <a:xfrm>
            <a:off x="6683523" y="2568594"/>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41" name="TextBox 40"/>
          <p:cNvSpPr txBox="1"/>
          <p:nvPr/>
        </p:nvSpPr>
        <p:spPr>
          <a:xfrm>
            <a:off x="7582845" y="2338679"/>
            <a:ext cx="337980" cy="330830"/>
          </a:xfrm>
          <a:prstGeom prst="rect">
            <a:avLst/>
          </a:prstGeom>
          <a:noFill/>
          <a:ln>
            <a:noFill/>
          </a:ln>
        </p:spPr>
        <p:txBody>
          <a:bodyPr vert="horz" lIns="81639" tIns="40820" rIns="81639" bIns="40820" anchorCtr="0" compatLnSpc="0">
            <a:spAutoFit/>
          </a:bodyPr>
          <a:lstStyle/>
          <a:p>
            <a:pPr hangingPunct="0">
              <a:defRPr sz="1800"/>
            </a:pPr>
            <a:r>
              <a:rPr lang="en-US" sz="1600">
                <a:latin typeface="Liberation Sans" pitchFamily="18"/>
                <a:ea typeface="DejaVu Sans" pitchFamily="2"/>
                <a:cs typeface="Lohit Hindi" pitchFamily="2"/>
              </a:rPr>
              <a:t>...</a:t>
            </a:r>
          </a:p>
        </p:txBody>
      </p:sp>
      <p:sp>
        <p:nvSpPr>
          <p:cNvPr id="42" name="Straight Connector 41"/>
          <p:cNvSpPr/>
          <p:nvPr/>
        </p:nvSpPr>
        <p:spPr>
          <a:xfrm>
            <a:off x="3245592" y="3039205"/>
            <a:ext cx="0" cy="393535"/>
          </a:xfrm>
          <a:prstGeom prst="line">
            <a:avLst/>
          </a:prstGeom>
          <a:noFill/>
          <a:ln w="0">
            <a:solidFill>
              <a:srgbClr val="0000FF"/>
            </a:solidFill>
            <a:prstDash val="solid"/>
            <a:headEnd type="arrow"/>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43" name="Straight Connector 42"/>
          <p:cNvSpPr/>
          <p:nvPr/>
        </p:nvSpPr>
        <p:spPr>
          <a:xfrm>
            <a:off x="4094625" y="2614970"/>
            <a:ext cx="0" cy="393535"/>
          </a:xfrm>
          <a:prstGeom prst="line">
            <a:avLst/>
          </a:prstGeom>
          <a:noFill/>
          <a:ln w="0">
            <a:solidFill>
              <a:srgbClr val="0000FF"/>
            </a:solidFill>
            <a:prstDash val="solid"/>
            <a:headEnd type="arrow"/>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44" name="Straight Connector 43"/>
          <p:cNvSpPr/>
          <p:nvPr/>
        </p:nvSpPr>
        <p:spPr>
          <a:xfrm>
            <a:off x="4911003" y="2125418"/>
            <a:ext cx="0" cy="393535"/>
          </a:xfrm>
          <a:prstGeom prst="line">
            <a:avLst/>
          </a:prstGeom>
          <a:noFill/>
          <a:ln w="0">
            <a:solidFill>
              <a:srgbClr val="0000FF"/>
            </a:solidFill>
            <a:prstDash val="solid"/>
            <a:headEnd type="arrow"/>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45" name="Freeform 44"/>
          <p:cNvSpPr/>
          <p:nvPr/>
        </p:nvSpPr>
        <p:spPr>
          <a:xfrm>
            <a:off x="2381864" y="2983358"/>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46" name="Freeform 45"/>
          <p:cNvSpPr/>
          <p:nvPr/>
        </p:nvSpPr>
        <p:spPr>
          <a:xfrm>
            <a:off x="3198569" y="2983358"/>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47" name="Freeform 46"/>
          <p:cNvSpPr/>
          <p:nvPr/>
        </p:nvSpPr>
        <p:spPr>
          <a:xfrm>
            <a:off x="4047602" y="2983358"/>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48" name="Freeform 47"/>
          <p:cNvSpPr/>
          <p:nvPr/>
        </p:nvSpPr>
        <p:spPr>
          <a:xfrm>
            <a:off x="4864306" y="2983358"/>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49" name="Freeform 48"/>
          <p:cNvSpPr/>
          <p:nvPr/>
        </p:nvSpPr>
        <p:spPr>
          <a:xfrm>
            <a:off x="5713666" y="2983358"/>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50" name="Freeform 49"/>
          <p:cNvSpPr/>
          <p:nvPr/>
        </p:nvSpPr>
        <p:spPr>
          <a:xfrm>
            <a:off x="6530369" y="2983358"/>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51" name="Freeform 50"/>
          <p:cNvSpPr/>
          <p:nvPr/>
        </p:nvSpPr>
        <p:spPr>
          <a:xfrm>
            <a:off x="7347075" y="2983358"/>
            <a:ext cx="76740" cy="77074"/>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FF00"/>
          </a:solidFill>
          <a:ln w="0">
            <a:solidFill>
              <a:srgbClr val="000000"/>
            </a:solidFill>
            <a:prstDash val="solid"/>
          </a:ln>
        </p:spPr>
        <p:txBody>
          <a:bodyPr vert="horz" lIns="81639" tIns="40820" rIns="81639" bIns="40820" anchor="ctr" anchorCtr="0" compatLnSpc="0"/>
          <a:lstStyle/>
          <a:p>
            <a:pPr hangingPunct="0"/>
            <a:endParaRPr lang="en-US" sz="1600">
              <a:latin typeface="Liberation Sans" pitchFamily="18"/>
              <a:ea typeface="DejaVu Sans" pitchFamily="2"/>
              <a:cs typeface="Lohit Hindi" pitchFamily="2"/>
            </a:endParaRPr>
          </a:p>
        </p:txBody>
      </p:sp>
      <p:sp>
        <p:nvSpPr>
          <p:cNvPr id="52" name="Straight Connector 51"/>
          <p:cNvSpPr/>
          <p:nvPr/>
        </p:nvSpPr>
        <p:spPr>
          <a:xfrm>
            <a:off x="2535670" y="3026141"/>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53" name="Straight Connector 52"/>
          <p:cNvSpPr/>
          <p:nvPr/>
        </p:nvSpPr>
        <p:spPr>
          <a:xfrm>
            <a:off x="5050441" y="3026141"/>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54" name="Straight Connector 53"/>
          <p:cNvSpPr/>
          <p:nvPr/>
        </p:nvSpPr>
        <p:spPr>
          <a:xfrm>
            <a:off x="5866818" y="3026141"/>
            <a:ext cx="624693"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55" name="TextBox 54"/>
          <p:cNvSpPr txBox="1"/>
          <p:nvPr/>
        </p:nvSpPr>
        <p:spPr>
          <a:xfrm>
            <a:off x="7582845" y="2763567"/>
            <a:ext cx="337980" cy="330830"/>
          </a:xfrm>
          <a:prstGeom prst="rect">
            <a:avLst/>
          </a:prstGeom>
          <a:noFill/>
          <a:ln>
            <a:noFill/>
          </a:ln>
        </p:spPr>
        <p:txBody>
          <a:bodyPr vert="horz" lIns="81639" tIns="40820" rIns="81639" bIns="40820" anchorCtr="0" compatLnSpc="0">
            <a:spAutoFit/>
          </a:bodyPr>
          <a:lstStyle/>
          <a:p>
            <a:pPr hangingPunct="0">
              <a:defRPr sz="1800"/>
            </a:pPr>
            <a:r>
              <a:rPr lang="en-US" sz="1600">
                <a:latin typeface="Liberation Sans" pitchFamily="18"/>
                <a:ea typeface="DejaVu Sans" pitchFamily="2"/>
                <a:cs typeface="Lohit Hindi" pitchFamily="2"/>
              </a:rPr>
              <a:t>...</a:t>
            </a:r>
          </a:p>
        </p:txBody>
      </p:sp>
      <p:sp>
        <p:nvSpPr>
          <p:cNvPr id="56" name="Straight Connector 55"/>
          <p:cNvSpPr/>
          <p:nvPr/>
        </p:nvSpPr>
        <p:spPr>
          <a:xfrm>
            <a:off x="5760036" y="2158404"/>
            <a:ext cx="0" cy="393535"/>
          </a:xfrm>
          <a:prstGeom prst="line">
            <a:avLst/>
          </a:prstGeom>
          <a:noFill/>
          <a:ln w="0">
            <a:solidFill>
              <a:srgbClr val="0000FF"/>
            </a:solidFill>
            <a:prstDash val="solid"/>
            <a:headEnd type="arrow"/>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57" name="Straight Connector 56"/>
          <p:cNvSpPr/>
          <p:nvPr/>
        </p:nvSpPr>
        <p:spPr>
          <a:xfrm>
            <a:off x="6576414" y="2615950"/>
            <a:ext cx="0" cy="393535"/>
          </a:xfrm>
          <a:prstGeom prst="line">
            <a:avLst/>
          </a:prstGeom>
          <a:noFill/>
          <a:ln w="0">
            <a:solidFill>
              <a:srgbClr val="0000FF"/>
            </a:solidFill>
            <a:prstDash val="solid"/>
            <a:headEnd type="arrow"/>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pic>
        <p:nvPicPr>
          <p:cNvPr id="58" name="Picture 57"/>
          <p:cNvPicPr>
            <a:picLocks noChangeAspect="1"/>
          </p:cNvPicPr>
          <p:nvPr/>
        </p:nvPicPr>
        <p:blipFill>
          <a:blip r:embed="rId3">
            <a:lum/>
            <a:alphaModFix/>
          </a:blip>
          <a:srcRect/>
          <a:stretch>
            <a:fillRect/>
          </a:stretch>
        </p:blipFill>
        <p:spPr>
          <a:xfrm>
            <a:off x="1317843" y="3631231"/>
            <a:ext cx="3988610" cy="2584114"/>
          </a:xfrm>
          <a:prstGeom prst="rect">
            <a:avLst/>
          </a:prstGeom>
          <a:noFill/>
          <a:ln>
            <a:noFill/>
          </a:ln>
        </p:spPr>
      </p:pic>
      <p:sp>
        <p:nvSpPr>
          <p:cNvPr id="59" name="Freeform 58"/>
          <p:cNvSpPr/>
          <p:nvPr/>
        </p:nvSpPr>
        <p:spPr>
          <a:xfrm>
            <a:off x="7599826" y="1577081"/>
            <a:ext cx="1629490" cy="320541"/>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9" tIns="42452" rIns="81639" bIns="42452" anchor="t" anchorCtr="0" compatLnSpc="0">
            <a:spAutoFit/>
          </a:bodyPr>
          <a:lstStyle/>
          <a:p>
            <a:pPr hangingPunct="0">
              <a:tabLst>
                <a:tab pos="0" algn="l"/>
                <a:tab pos="414726" algn="l"/>
                <a:tab pos="829452" algn="l"/>
                <a:tab pos="1244177" algn="l"/>
                <a:tab pos="1658904" algn="l"/>
                <a:tab pos="2073631" algn="l"/>
                <a:tab pos="2488356" algn="l"/>
                <a:tab pos="2903083" algn="l"/>
                <a:tab pos="3317809" algn="l"/>
                <a:tab pos="3732535" algn="l"/>
                <a:tab pos="4147261" algn="l"/>
                <a:tab pos="4561987" algn="l"/>
                <a:tab pos="4976713" algn="l"/>
                <a:tab pos="5391440" algn="l"/>
                <a:tab pos="5806165" algn="l"/>
                <a:tab pos="6220892" algn="l"/>
                <a:tab pos="6635618" algn="l"/>
                <a:tab pos="7050344" algn="l"/>
                <a:tab pos="7465070" algn="l"/>
                <a:tab pos="7879796" algn="l"/>
                <a:tab pos="8294522" algn="l"/>
              </a:tabLst>
              <a:defRPr sz="1600">
                <a:solidFill>
                  <a:srgbClr val="0000FF"/>
                </a:solidFill>
              </a:defRPr>
            </a:pPr>
            <a:r>
              <a:rPr lang="en-US" sz="1500" dirty="0">
                <a:solidFill>
                  <a:srgbClr val="0000FF"/>
                </a:solidFill>
                <a:ea typeface="Ubuntu" pitchFamily="2"/>
                <a:cs typeface="Ubuntu" pitchFamily="2"/>
              </a:rPr>
              <a:t>λ-exchanges</a:t>
            </a:r>
          </a:p>
        </p:txBody>
      </p:sp>
      <p:sp>
        <p:nvSpPr>
          <p:cNvPr id="60" name="Straight Connector 59"/>
          <p:cNvSpPr/>
          <p:nvPr/>
        </p:nvSpPr>
        <p:spPr>
          <a:xfrm>
            <a:off x="6650868" y="3025814"/>
            <a:ext cx="624692" cy="0"/>
          </a:xfrm>
          <a:prstGeom prst="line">
            <a:avLst/>
          </a:prstGeom>
          <a:noFill/>
          <a:ln w="0">
            <a:solidFill>
              <a:srgbClr val="0000FF"/>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61" name="Straight Connector 60"/>
          <p:cNvSpPr/>
          <p:nvPr/>
        </p:nvSpPr>
        <p:spPr>
          <a:xfrm>
            <a:off x="2535997" y="3482707"/>
            <a:ext cx="624692" cy="0"/>
          </a:xfrm>
          <a:prstGeom prst="line">
            <a:avLst/>
          </a:prstGeom>
          <a:noFill/>
          <a:ln w="0">
            <a:solidFill>
              <a:srgbClr val="0000FF"/>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62" name="Straight Connector 61"/>
          <p:cNvSpPr/>
          <p:nvPr/>
        </p:nvSpPr>
        <p:spPr>
          <a:xfrm>
            <a:off x="3353027" y="3025814"/>
            <a:ext cx="624693" cy="0"/>
          </a:xfrm>
          <a:prstGeom prst="line">
            <a:avLst/>
          </a:prstGeom>
          <a:noFill/>
          <a:ln w="0">
            <a:solidFill>
              <a:srgbClr val="0000FF"/>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63" name="Straight Connector 62"/>
          <p:cNvSpPr/>
          <p:nvPr/>
        </p:nvSpPr>
        <p:spPr>
          <a:xfrm>
            <a:off x="4169406" y="2568594"/>
            <a:ext cx="624692" cy="0"/>
          </a:xfrm>
          <a:prstGeom prst="line">
            <a:avLst/>
          </a:prstGeom>
          <a:noFill/>
          <a:ln w="0">
            <a:solidFill>
              <a:srgbClr val="0000FF"/>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64" name="Straight Connector 63"/>
          <p:cNvSpPr/>
          <p:nvPr/>
        </p:nvSpPr>
        <p:spPr>
          <a:xfrm>
            <a:off x="5050767" y="2111375"/>
            <a:ext cx="624692" cy="0"/>
          </a:xfrm>
          <a:prstGeom prst="line">
            <a:avLst/>
          </a:prstGeom>
          <a:noFill/>
          <a:ln w="0">
            <a:solidFill>
              <a:srgbClr val="0000FF"/>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65" name="Straight Connector 64"/>
          <p:cNvSpPr/>
          <p:nvPr/>
        </p:nvSpPr>
        <p:spPr>
          <a:xfrm>
            <a:off x="5867145" y="2568594"/>
            <a:ext cx="624692" cy="0"/>
          </a:xfrm>
          <a:prstGeom prst="line">
            <a:avLst/>
          </a:prstGeom>
          <a:noFill/>
          <a:ln w="0">
            <a:solidFill>
              <a:srgbClr val="0000FF"/>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66" name="Straight Connector 65"/>
          <p:cNvSpPr/>
          <p:nvPr/>
        </p:nvSpPr>
        <p:spPr>
          <a:xfrm>
            <a:off x="7392792" y="3040838"/>
            <a:ext cx="0" cy="393535"/>
          </a:xfrm>
          <a:prstGeom prst="line">
            <a:avLst/>
          </a:prstGeom>
          <a:noFill/>
          <a:ln w="0">
            <a:solidFill>
              <a:srgbClr val="0000FF"/>
            </a:solidFill>
            <a:prstDash val="solid"/>
            <a:headEnd type="arrow"/>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67" name="Straight Connector 66"/>
          <p:cNvSpPr/>
          <p:nvPr/>
        </p:nvSpPr>
        <p:spPr>
          <a:xfrm>
            <a:off x="5867471" y="2111375"/>
            <a:ext cx="624693"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68" name="Straight Connector 67"/>
          <p:cNvSpPr/>
          <p:nvPr/>
        </p:nvSpPr>
        <p:spPr>
          <a:xfrm>
            <a:off x="5867471" y="3483034"/>
            <a:ext cx="624693"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69" name="Straight Connector 68"/>
          <p:cNvSpPr/>
          <p:nvPr/>
        </p:nvSpPr>
        <p:spPr>
          <a:xfrm>
            <a:off x="5018765" y="3483034"/>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70" name="Straight Connector 69"/>
          <p:cNvSpPr/>
          <p:nvPr/>
        </p:nvSpPr>
        <p:spPr>
          <a:xfrm>
            <a:off x="4201734" y="3025814"/>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71" name="Straight Connector 70"/>
          <p:cNvSpPr/>
          <p:nvPr/>
        </p:nvSpPr>
        <p:spPr>
          <a:xfrm>
            <a:off x="3353027" y="2568594"/>
            <a:ext cx="624693"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72" name="Straight Connector 71"/>
          <p:cNvSpPr/>
          <p:nvPr/>
        </p:nvSpPr>
        <p:spPr>
          <a:xfrm>
            <a:off x="2535997" y="2111375"/>
            <a:ext cx="624692" cy="0"/>
          </a:xfrm>
          <a:prstGeom prst="line">
            <a:avLst/>
          </a:prstGeom>
          <a:noFill/>
          <a:ln w="0">
            <a:solidFill>
              <a:srgbClr val="000000"/>
            </a:solidFill>
            <a:prstDash val="solid"/>
            <a:tailEnd type="arrow"/>
          </a:ln>
        </p:spPr>
        <p:txBody>
          <a:bodyPr vert="horz" lIns="81639" tIns="40820" rIns="81639" bIns="40820" anchor="ctr" anchorCtr="1" compatLnSpc="0"/>
          <a:lstStyle/>
          <a:p>
            <a:pPr hangingPunct="0"/>
            <a:endParaRPr lang="en-US" sz="1600">
              <a:latin typeface="Liberation Sans" pitchFamily="18"/>
              <a:ea typeface="DejaVu Sans" pitchFamily="2"/>
              <a:cs typeface="Lohit Hindi" pitchFamily="2"/>
            </a:endParaRPr>
          </a:p>
        </p:txBody>
      </p:sp>
      <p:sp>
        <p:nvSpPr>
          <p:cNvPr id="73" name="TextBox 72"/>
          <p:cNvSpPr txBox="1"/>
          <p:nvPr/>
        </p:nvSpPr>
        <p:spPr>
          <a:xfrm>
            <a:off x="2047967" y="1553679"/>
            <a:ext cx="4747400" cy="365207"/>
          </a:xfrm>
          <a:prstGeom prst="rect">
            <a:avLst/>
          </a:prstGeom>
          <a:noFill/>
          <a:ln>
            <a:noFill/>
          </a:ln>
        </p:spPr>
        <p:txBody>
          <a:bodyPr vert="horz" lIns="81639" tIns="40820" rIns="81639" bIns="40820" anchorCtr="0" compatLnSpc="0">
            <a:spAutoFit/>
          </a:bodyPr>
          <a:lstStyle/>
          <a:p>
            <a:pPr algn="ctr" hangingPunct="0">
              <a:defRPr sz="1800"/>
            </a:pPr>
            <a:r>
              <a:rPr lang="en-US" dirty="0">
                <a:latin typeface="Symbol" pitchFamily="18"/>
                <a:ea typeface="DejaVu Sans" pitchFamily="2"/>
                <a:cs typeface="Lohit Hindi" pitchFamily="2"/>
              </a:rPr>
              <a:t>l: </a:t>
            </a:r>
            <a:r>
              <a:rPr lang="en-US" dirty="0">
                <a:latin typeface="Times New Roman" pitchFamily="18"/>
                <a:ea typeface="DejaVu Sans" pitchFamily="2"/>
                <a:cs typeface="Lohit Hindi" pitchFamily="2"/>
              </a:rPr>
              <a:t>protein-ligand interaction progress parameter</a:t>
            </a:r>
          </a:p>
        </p:txBody>
      </p:sp>
      <p:sp>
        <p:nvSpPr>
          <p:cNvPr id="74" name="TextBox 73"/>
          <p:cNvSpPr txBox="1"/>
          <p:nvPr/>
        </p:nvSpPr>
        <p:spPr>
          <a:xfrm>
            <a:off x="1078925" y="940084"/>
            <a:ext cx="6940519" cy="731333"/>
          </a:xfrm>
          <a:prstGeom prst="rect">
            <a:avLst/>
          </a:prstGeom>
          <a:noFill/>
          <a:ln>
            <a:noFill/>
          </a:ln>
        </p:spPr>
        <p:txBody>
          <a:bodyPr vert="horz" lIns="81639" tIns="40820" rIns="81639" bIns="40820" anchorCtr="0" compatLnSpc="0">
            <a:spAutoFit/>
          </a:bodyPr>
          <a:lstStyle/>
          <a:p>
            <a:pPr algn="ctr" hangingPunct="0">
              <a:defRPr sz="2400">
                <a:latin typeface="Times New Roman" pitchFamily="16"/>
              </a:defRPr>
            </a:pPr>
            <a:r>
              <a:rPr lang="en-US" sz="2200" dirty="0">
                <a:ea typeface="DejaVu Sans" pitchFamily="2"/>
                <a:cs typeface="Lohit Hindi" pitchFamily="2"/>
              </a:rPr>
              <a:t>Parallel Hamiltonian Replica Exchange Molecular Dynamics</a:t>
            </a:r>
          </a:p>
        </p:txBody>
      </p:sp>
      <p:sp>
        <p:nvSpPr>
          <p:cNvPr id="75" name="TextBox 74"/>
          <p:cNvSpPr txBox="1"/>
          <p:nvPr/>
        </p:nvSpPr>
        <p:spPr>
          <a:xfrm>
            <a:off x="404037" y="3168503"/>
            <a:ext cx="875390" cy="524738"/>
          </a:xfrm>
          <a:prstGeom prst="rect">
            <a:avLst/>
          </a:prstGeom>
          <a:noFill/>
          <a:ln>
            <a:noFill/>
          </a:ln>
        </p:spPr>
        <p:txBody>
          <a:bodyPr vert="horz" wrap="square" lIns="81639" tIns="40820" rIns="81639" bIns="40820" anchorCtr="0" compatLnSpc="0">
            <a:spAutoFit/>
          </a:bodyPr>
          <a:lstStyle/>
          <a:p>
            <a:pPr algn="ctr" hangingPunct="0">
              <a:defRPr sz="1600">
                <a:latin typeface="Times New Roman" pitchFamily="16"/>
              </a:defRPr>
            </a:pPr>
            <a:r>
              <a:rPr lang="en-US" sz="1500" dirty="0">
                <a:ea typeface="DejaVu Sans" pitchFamily="2"/>
                <a:cs typeface="Lohit Hindi" pitchFamily="2"/>
              </a:rPr>
              <a:t>Bound</a:t>
            </a:r>
          </a:p>
          <a:p>
            <a:pPr algn="ctr" hangingPunct="0">
              <a:defRPr sz="1600">
                <a:latin typeface="Times New Roman" pitchFamily="16"/>
              </a:defRPr>
            </a:pPr>
            <a:r>
              <a:rPr lang="en-US" sz="1500" dirty="0">
                <a:ea typeface="DejaVu Sans" pitchFamily="2"/>
                <a:cs typeface="Lohit Hindi" pitchFamily="2"/>
              </a:rPr>
              <a:t>state</a:t>
            </a:r>
          </a:p>
        </p:txBody>
      </p:sp>
      <p:sp>
        <p:nvSpPr>
          <p:cNvPr id="76" name="TextBox 75"/>
          <p:cNvSpPr txBox="1"/>
          <p:nvPr/>
        </p:nvSpPr>
        <p:spPr>
          <a:xfrm>
            <a:off x="293718" y="2094300"/>
            <a:ext cx="985709" cy="524738"/>
          </a:xfrm>
          <a:prstGeom prst="rect">
            <a:avLst/>
          </a:prstGeom>
          <a:noFill/>
          <a:ln>
            <a:noFill/>
          </a:ln>
        </p:spPr>
        <p:txBody>
          <a:bodyPr vert="horz" wrap="square" lIns="81639" tIns="40820" rIns="81639" bIns="40820" anchorCtr="0" compatLnSpc="0">
            <a:spAutoFit/>
          </a:bodyPr>
          <a:lstStyle/>
          <a:p>
            <a:pPr algn="ctr" hangingPunct="0">
              <a:defRPr sz="1600">
                <a:latin typeface="Times New Roman" pitchFamily="16"/>
              </a:defRPr>
            </a:pPr>
            <a:r>
              <a:rPr lang="en-US" sz="1500" dirty="0">
                <a:ea typeface="DejaVu Sans" pitchFamily="2"/>
                <a:cs typeface="Lohit Hindi" pitchFamily="2"/>
              </a:rPr>
              <a:t>Unbound</a:t>
            </a:r>
          </a:p>
          <a:p>
            <a:pPr algn="ctr" hangingPunct="0">
              <a:defRPr sz="1600">
                <a:latin typeface="Times New Roman" pitchFamily="16"/>
              </a:defRPr>
            </a:pPr>
            <a:r>
              <a:rPr lang="en-US" sz="1500" dirty="0">
                <a:ea typeface="DejaVu Sans" pitchFamily="2"/>
                <a:cs typeface="Lohit Hindi" pitchFamily="2"/>
              </a:rPr>
              <a:t>state</a:t>
            </a:r>
          </a:p>
        </p:txBody>
      </p:sp>
      <p:sp>
        <p:nvSpPr>
          <p:cNvPr id="77" name="Freeform 76"/>
          <p:cNvSpPr/>
          <p:nvPr/>
        </p:nvSpPr>
        <p:spPr>
          <a:xfrm>
            <a:off x="5813591" y="3736792"/>
            <a:ext cx="2473299" cy="931157"/>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9" tIns="42452" rIns="81639" bIns="42452" anchor="t" anchorCtr="0" compatLnSpc="0">
            <a:spAutoFit/>
          </a:bodyPr>
          <a:lstStyle/>
          <a:p>
            <a:pPr hangingPunct="0">
              <a:tabLst>
                <a:tab pos="-207363" algn="l"/>
                <a:tab pos="-184178" algn="l"/>
                <a:tab pos="444769" algn="l"/>
                <a:tab pos="1101473" algn="l"/>
                <a:tab pos="1758177" algn="l"/>
                <a:tab pos="2414882" algn="l"/>
                <a:tab pos="3071259" algn="l"/>
                <a:tab pos="3727963" algn="l"/>
                <a:tab pos="4384667" algn="l"/>
                <a:tab pos="4764779" algn="l"/>
                <a:tab pos="5179505" algn="l"/>
                <a:tab pos="5594231" algn="l"/>
                <a:tab pos="6008957" algn="l"/>
                <a:tab pos="6423683" algn="l"/>
                <a:tab pos="6838409" algn="l"/>
                <a:tab pos="7253135" algn="l"/>
                <a:tab pos="7667861" algn="l"/>
                <a:tab pos="8082588" algn="l"/>
                <a:tab pos="8497314" algn="l"/>
                <a:tab pos="8912040" algn="l"/>
                <a:tab pos="9326766" algn="l"/>
              </a:tabLst>
              <a:defRPr sz="1800"/>
            </a:pPr>
            <a:r>
              <a:rPr lang="en-US" dirty="0">
                <a:ea typeface="DejaVu Sans" pitchFamily="2"/>
                <a:cs typeface="Lohit Hindi" pitchFamily="2"/>
              </a:rPr>
              <a:t>Achieve equilibrium between multiple binding modes.</a:t>
            </a:r>
          </a:p>
        </p:txBody>
      </p:sp>
      <p:sp>
        <p:nvSpPr>
          <p:cNvPr id="78" name="Straight Connector 77"/>
          <p:cNvSpPr/>
          <p:nvPr/>
        </p:nvSpPr>
        <p:spPr>
          <a:xfrm flipV="1">
            <a:off x="5921680" y="1776625"/>
            <a:ext cx="1747374" cy="524496"/>
          </a:xfrm>
          <a:prstGeom prst="line">
            <a:avLst/>
          </a:prstGeom>
          <a:noFill/>
          <a:ln w="18360">
            <a:solidFill>
              <a:srgbClr val="0047FF"/>
            </a:solidFill>
            <a:prstDash val="solid"/>
            <a:headEnd type="arrow"/>
          </a:ln>
        </p:spPr>
        <p:txBody>
          <a:bodyPr vert="horz" lIns="89803" tIns="48983" rIns="89803" bIns="48983" anchor="ctr" anchorCtr="1" compatLnSpc="0"/>
          <a:lstStyle/>
          <a:p>
            <a:pPr hangingPunct="0"/>
            <a:endParaRPr lang="en-US" sz="1600">
              <a:latin typeface="Liberation Sans" pitchFamily="18"/>
              <a:ea typeface="DejaVu Sans" pitchFamily="2"/>
              <a:cs typeface="Lohit Hindi" pitchFamily="2"/>
            </a:endParaRPr>
          </a:p>
        </p:txBody>
      </p:sp>
      <p:sp>
        <p:nvSpPr>
          <p:cNvPr id="79" name="Freeform 78"/>
          <p:cNvSpPr/>
          <p:nvPr/>
        </p:nvSpPr>
        <p:spPr>
          <a:xfrm>
            <a:off x="5813591" y="4814523"/>
            <a:ext cx="2473299" cy="649349"/>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9" tIns="42452" rIns="81639" bIns="42452" anchor="t" anchorCtr="0" compatLnSpc="0">
            <a:spAutoFit/>
          </a:bodyPr>
          <a:lstStyle/>
          <a:p>
            <a:pPr hangingPunct="0">
              <a:tabLst>
                <a:tab pos="-207363" algn="l"/>
                <a:tab pos="-184178" algn="l"/>
                <a:tab pos="444769" algn="l"/>
                <a:tab pos="1101473" algn="l"/>
                <a:tab pos="1758177" algn="l"/>
                <a:tab pos="2414882" algn="l"/>
                <a:tab pos="3071259" algn="l"/>
                <a:tab pos="3727963" algn="l"/>
                <a:tab pos="4384667" algn="l"/>
                <a:tab pos="4764779" algn="l"/>
                <a:tab pos="5179505" algn="l"/>
                <a:tab pos="5594231" algn="l"/>
                <a:tab pos="6008957" algn="l"/>
                <a:tab pos="6423683" algn="l"/>
                <a:tab pos="6838409" algn="l"/>
                <a:tab pos="7253135" algn="l"/>
                <a:tab pos="7667861" algn="l"/>
                <a:tab pos="8082588" algn="l"/>
                <a:tab pos="8497314" algn="l"/>
                <a:tab pos="8912040" algn="l"/>
                <a:tab pos="9326766" algn="l"/>
              </a:tabLst>
              <a:defRPr sz="1800"/>
            </a:pPr>
            <a:r>
              <a:rPr lang="en-US" dirty="0">
                <a:ea typeface="DejaVu Sans" pitchFamily="2"/>
                <a:cs typeface="Lohit Hindi" pitchFamily="2"/>
              </a:rPr>
              <a:t>Many </a:t>
            </a:r>
            <a:r>
              <a:rPr lang="en-US" sz="1500" dirty="0">
                <a:ea typeface="Ubuntu" pitchFamily="2"/>
                <a:cs typeface="Ubuntu" pitchFamily="2"/>
              </a:rPr>
              <a:t>l-</a:t>
            </a:r>
            <a:r>
              <a:rPr lang="en-US" dirty="0">
                <a:ea typeface="DejaVu Sans" pitchFamily="2"/>
                <a:cs typeface="Lohit Hindi" pitchFamily="2"/>
              </a:rPr>
              <a:t>replicas each using multiple cores.</a:t>
            </a:r>
          </a:p>
        </p:txBody>
      </p:sp>
      <p:sp>
        <p:nvSpPr>
          <p:cNvPr id="80" name="Freeform 79"/>
          <p:cNvSpPr/>
          <p:nvPr/>
        </p:nvSpPr>
        <p:spPr>
          <a:xfrm>
            <a:off x="5813591" y="5565996"/>
            <a:ext cx="2473299" cy="649349"/>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81639" tIns="42452" rIns="81639" bIns="42452" anchor="t" anchorCtr="0" compatLnSpc="0">
            <a:spAutoFit/>
          </a:bodyPr>
          <a:lstStyle/>
          <a:p>
            <a:pPr hangingPunct="0">
              <a:tabLst>
                <a:tab pos="-207363" algn="l"/>
                <a:tab pos="-184178" algn="l"/>
                <a:tab pos="444769" algn="l"/>
                <a:tab pos="1101473" algn="l"/>
                <a:tab pos="1758177" algn="l"/>
                <a:tab pos="2414882" algn="l"/>
                <a:tab pos="3071259" algn="l"/>
                <a:tab pos="3727963" algn="l"/>
                <a:tab pos="4384667" algn="l"/>
                <a:tab pos="4764779" algn="l"/>
                <a:tab pos="5179505" algn="l"/>
                <a:tab pos="5594231" algn="l"/>
                <a:tab pos="6008957" algn="l"/>
                <a:tab pos="6423683" algn="l"/>
                <a:tab pos="6838409" algn="l"/>
                <a:tab pos="7253135" algn="l"/>
                <a:tab pos="7667861" algn="l"/>
                <a:tab pos="8082588" algn="l"/>
                <a:tab pos="8497314" algn="l"/>
                <a:tab pos="8912040" algn="l"/>
                <a:tab pos="9326766" algn="l"/>
              </a:tabLst>
              <a:defRPr sz="1800"/>
            </a:pPr>
            <a:r>
              <a:rPr lang="en-US" dirty="0">
                <a:ea typeface="DejaVu Sans" pitchFamily="2"/>
                <a:cs typeface="Lohit Hindi" pitchFamily="2"/>
              </a:rPr>
              <a:t>Coordination and scheduling challenges.</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170496666"/>
      </p:ext>
    </p:extLst>
  </p:cSld>
  <p:clrMapOvr>
    <a:masterClrMapping/>
  </p:clrMapOvr>
  <mc:AlternateContent>
    <mc:Choice xmlns="" xmlns:a="http://schemas.openxmlformats.org/drawingml/2006/main" xmlns:r="http://schemas.openxmlformats.org/officeDocument/2006/relationships" xmlns:p="http://schemas.openxmlformats.org/presentationml/2006/main" xmlns:p14="http://schemas.microsoft.com/office/powerpoint/2010/main" xmlns:mc="http://schemas.openxmlformats.org/markup-compatibility/2006" xmlns:mv="urn:schemas-microsoft-com:mac:vml" Requires="p14">
      <p:transition spd="slow" p14:dur="2000"/>
    </mc:Choice>
    <mc:Fallback>
      <mp:transition xmlns:mp="http://schemas.microsoft.com/office/mac/powerpoint/2008/mai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Context: Not Just An Interesting Use Case</a:t>
            </a:r>
            <a:endParaRPr lang="en-US" dirty="0"/>
          </a:p>
        </p:txBody>
      </p:sp>
      <p:sp>
        <p:nvSpPr>
          <p:cNvPr id="3" name="Content Placeholder 2"/>
          <p:cNvSpPr>
            <a:spLocks noGrp="1"/>
          </p:cNvSpPr>
          <p:nvPr>
            <p:ph idx="1"/>
          </p:nvPr>
        </p:nvSpPr>
        <p:spPr>
          <a:xfrm>
            <a:off x="457199" y="1600200"/>
            <a:ext cx="8423783" cy="4525963"/>
          </a:xfrm>
        </p:spPr>
        <p:txBody>
          <a:bodyPr>
            <a:normAutofit fontScale="92500"/>
          </a:bodyPr>
          <a:lstStyle/>
          <a:p>
            <a:r>
              <a:rPr lang="en-US" dirty="0" smtClean="0"/>
              <a:t>This is also an awarded CDI Type </a:t>
            </a:r>
            <a:r>
              <a:rPr lang="en-US" dirty="0"/>
              <a:t>II </a:t>
            </a:r>
            <a:r>
              <a:rPr lang="en-US" dirty="0" smtClean="0"/>
              <a:t>Project: “Mapping </a:t>
            </a:r>
            <a:r>
              <a:rPr lang="en-US" dirty="0"/>
              <a:t>Complex Biomolecular Reactions with Large Scale Replica </a:t>
            </a:r>
            <a:r>
              <a:rPr lang="en-US" dirty="0" smtClean="0"/>
              <a:t>Exchange Simulations </a:t>
            </a:r>
            <a:r>
              <a:rPr lang="en-US" dirty="0"/>
              <a:t>on National Production Cyberinfrastructure </a:t>
            </a:r>
            <a:r>
              <a:rPr lang="en-US" dirty="0" smtClean="0"/>
              <a:t>“, CHE-1125332 ($1.65M for 4 years), PI: R. Levy</a:t>
            </a:r>
          </a:p>
          <a:p>
            <a:r>
              <a:rPr lang="en-US" dirty="0" smtClean="0"/>
              <a:t>ECSS was requested to support the infrastructure</a:t>
            </a:r>
          </a:p>
          <a:p>
            <a:pPr lvl="1"/>
            <a:r>
              <a:rPr lang="en-US" dirty="0" smtClean="0"/>
              <a:t>Integration, deployment </a:t>
            </a:r>
          </a:p>
          <a:p>
            <a:pPr lvl="1"/>
            <a:r>
              <a:rPr lang="en-US" dirty="0" smtClean="0"/>
              <a:t>Many aspects in co-operation with SAGA team</a:t>
            </a:r>
          </a:p>
          <a:p>
            <a:pPr lvl="2"/>
            <a:r>
              <a:rPr lang="en-US" dirty="0" smtClean="0"/>
              <a:t>Dedicated SAGA team member  was assigned by SAGA Project</a:t>
            </a:r>
          </a:p>
          <a:p>
            <a:pPr lvl="1">
              <a:buNone/>
            </a:pPr>
            <a:endParaRPr lang="en-US" dirty="0" smtClean="0"/>
          </a:p>
          <a:p>
            <a:endParaRPr lang="en-US" dirty="0" smtClean="0"/>
          </a:p>
          <a:p>
            <a:pPr>
              <a:buNone/>
            </a:pP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821403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Scientific Objective: </a:t>
            </a:r>
          </a:p>
          <a:p>
            <a:pPr lvl="1"/>
            <a:r>
              <a:rPr lang="en-US" dirty="0" smtClean="0"/>
              <a:t>Perform Replica-Exchange on ~10K replicas, each replica large simulation</a:t>
            </a:r>
          </a:p>
          <a:p>
            <a:r>
              <a:rPr lang="en-US" dirty="0" smtClean="0"/>
              <a:t>Infrastructure </a:t>
            </a:r>
            <a:r>
              <a:rPr lang="en-US" dirty="0" smtClean="0">
                <a:solidFill>
                  <a:schemeClr val="accent3"/>
                </a:solidFill>
              </a:rPr>
              <a:t>Challenges</a:t>
            </a:r>
            <a:endParaRPr lang="en-US" dirty="0" smtClean="0"/>
          </a:p>
          <a:p>
            <a:pPr lvl="1"/>
            <a:r>
              <a:rPr lang="en-US" dirty="0" smtClean="0"/>
              <a:t>Launch and monitor/manage </a:t>
            </a:r>
            <a:r>
              <a:rPr lang="en-US" dirty="0" smtClean="0">
                <a:solidFill>
                  <a:schemeClr val="accent2"/>
                </a:solidFill>
              </a:rPr>
              <a:t>1k-10K</a:t>
            </a:r>
            <a:r>
              <a:rPr lang="en-US" dirty="0" smtClean="0"/>
              <a:t> individual or loosely coupled replicas</a:t>
            </a:r>
          </a:p>
          <a:p>
            <a:pPr lvl="1"/>
            <a:r>
              <a:rPr lang="en-US" dirty="0" smtClean="0"/>
              <a:t>Long job duration: </a:t>
            </a:r>
            <a:r>
              <a:rPr lang="en-US" dirty="0" smtClean="0">
                <a:solidFill>
                  <a:schemeClr val="accent2"/>
                </a:solidFill>
              </a:rPr>
              <a:t>days to weeks</a:t>
            </a:r>
            <a:r>
              <a:rPr lang="en-US" dirty="0" smtClean="0"/>
              <a:t> (will have to checkpoint &amp; restart replicas)</a:t>
            </a:r>
          </a:p>
          <a:p>
            <a:pPr lvl="1"/>
            <a:r>
              <a:rPr lang="en-US" dirty="0" smtClean="0"/>
              <a:t>Pairwise asynchronous </a:t>
            </a:r>
            <a:r>
              <a:rPr lang="en-US" dirty="0" smtClean="0">
                <a:solidFill>
                  <a:schemeClr val="accent2"/>
                </a:solidFill>
              </a:rPr>
              <a:t>data exchange</a:t>
            </a:r>
            <a:r>
              <a:rPr lang="en-US" dirty="0" smtClean="0"/>
              <a:t> (no global synchronization)</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1291123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Consultant Challenges</a:t>
            </a:r>
            <a:endParaRPr lang="en-US" dirty="0"/>
          </a:p>
        </p:txBody>
      </p:sp>
      <p:sp>
        <p:nvSpPr>
          <p:cNvPr id="3" name="Content Placeholder 2"/>
          <p:cNvSpPr>
            <a:spLocks noGrp="1"/>
          </p:cNvSpPr>
          <p:nvPr>
            <p:ph idx="1"/>
          </p:nvPr>
        </p:nvSpPr>
        <p:spPr/>
        <p:txBody>
          <a:bodyPr>
            <a:normAutofit/>
          </a:bodyPr>
          <a:lstStyle/>
          <a:p>
            <a:r>
              <a:rPr lang="en-US" dirty="0" smtClean="0">
                <a:solidFill>
                  <a:schemeClr val="tx2">
                    <a:lumMod val="60000"/>
                    <a:lumOff val="40000"/>
                  </a:schemeClr>
                </a:solidFill>
              </a:rPr>
              <a:t>Consultants</a:t>
            </a:r>
            <a:r>
              <a:rPr lang="en-US" dirty="0" smtClean="0"/>
              <a:t> Challenges:</a:t>
            </a:r>
          </a:p>
          <a:p>
            <a:pPr lvl="1"/>
            <a:r>
              <a:rPr lang="en-US" dirty="0" smtClean="0"/>
              <a:t>Software Integration and testing</a:t>
            </a:r>
          </a:p>
          <a:p>
            <a:pPr lvl="1"/>
            <a:r>
              <a:rPr lang="en-US" dirty="0" smtClean="0"/>
              <a:t>high </a:t>
            </a:r>
            <a:r>
              <a:rPr lang="en-US" dirty="0" smtClean="0">
                <a:solidFill>
                  <a:schemeClr val="accent2"/>
                </a:solidFill>
              </a:rPr>
              <a:t>IO load</a:t>
            </a:r>
            <a:r>
              <a:rPr lang="en-US" dirty="0" smtClean="0"/>
              <a:t>, file clutter</a:t>
            </a:r>
          </a:p>
          <a:p>
            <a:pPr lvl="1"/>
            <a:r>
              <a:rPr lang="en-US" dirty="0" smtClean="0">
                <a:solidFill>
                  <a:schemeClr val="accent2"/>
                </a:solidFill>
              </a:rPr>
              <a:t>Globus</a:t>
            </a:r>
            <a:r>
              <a:rPr lang="en-US" dirty="0" smtClean="0"/>
              <a:t> issues</a:t>
            </a:r>
          </a:p>
          <a:p>
            <a:pPr lvl="1"/>
            <a:r>
              <a:rPr lang="en-US" dirty="0" smtClean="0"/>
              <a:t>Package </a:t>
            </a:r>
            <a:r>
              <a:rPr lang="en-US" dirty="0" smtClean="0">
                <a:solidFill>
                  <a:schemeClr val="accent2"/>
                </a:solidFill>
              </a:rPr>
              <a:t>version</a:t>
            </a:r>
            <a:r>
              <a:rPr lang="en-US" dirty="0" smtClean="0"/>
              <a:t> issues</a:t>
            </a:r>
          </a:p>
          <a:p>
            <a:pPr lvl="1"/>
            <a:r>
              <a:rPr lang="en-US" dirty="0" smtClean="0"/>
              <a:t>…</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1291123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6" name="Content Placeholder 3" descr="bigpicture.png"/>
          <p:cNvPicPr>
            <a:picLocks noChangeAspect="1"/>
          </p:cNvPicPr>
          <p:nvPr/>
        </p:nvPicPr>
        <p:blipFill>
          <a:blip r:embed="rId2"/>
          <a:srcRect t="-46344" b="-46344"/>
          <a:stretch>
            <a:fillRect/>
          </a:stretch>
        </p:blipFill>
        <p:spPr>
          <a:xfrm>
            <a:off x="541162" y="2093461"/>
            <a:ext cx="7966954" cy="5400419"/>
          </a:xfrm>
          <a:prstGeom prst="rect">
            <a:avLst/>
          </a:prstGeom>
        </p:spPr>
      </p:pic>
      <p:sp>
        <p:nvSpPr>
          <p:cNvPr id="2" name="Title 1"/>
          <p:cNvSpPr>
            <a:spLocks noGrp="1"/>
          </p:cNvSpPr>
          <p:nvPr>
            <p:ph type="title"/>
          </p:nvPr>
        </p:nvSpPr>
        <p:spPr/>
        <p:txBody>
          <a:bodyPr/>
          <a:lstStyle/>
          <a:p>
            <a:r>
              <a:rPr lang="en-US" dirty="0" smtClean="0"/>
              <a:t>Simple Solution: SAGA</a:t>
            </a:r>
            <a:endParaRPr lang="en-US" dirty="0"/>
          </a:p>
        </p:txBody>
      </p:sp>
      <p:sp>
        <p:nvSpPr>
          <p:cNvPr id="5" name="Content Placeholder 4"/>
          <p:cNvSpPr>
            <a:spLocks noGrp="1"/>
          </p:cNvSpPr>
          <p:nvPr>
            <p:ph idx="1"/>
          </p:nvPr>
        </p:nvSpPr>
        <p:spPr>
          <a:xfrm>
            <a:off x="457200" y="1373384"/>
            <a:ext cx="8229600" cy="4525963"/>
          </a:xfrm>
        </p:spPr>
        <p:txBody>
          <a:bodyPr>
            <a:normAutofit/>
          </a:bodyPr>
          <a:lstStyle/>
          <a:p>
            <a:r>
              <a:rPr lang="en-US" sz="1600" dirty="0"/>
              <a:t>Simple, </a:t>
            </a:r>
            <a:r>
              <a:rPr lang="en-US" sz="1600" dirty="0" smtClean="0"/>
              <a:t>integrated</a:t>
            </a:r>
            <a:r>
              <a:rPr lang="en-US" sz="1600" dirty="0"/>
              <a:t>, stable, uniform and </a:t>
            </a:r>
            <a:r>
              <a:rPr lang="en-US" sz="1600" dirty="0" smtClean="0"/>
              <a:t>community-standard</a:t>
            </a:r>
            <a:endParaRPr lang="en-US" sz="1600" dirty="0"/>
          </a:p>
          <a:p>
            <a:pPr lvl="1"/>
            <a:r>
              <a:rPr lang="en-US" sz="1600" dirty="0"/>
              <a:t>Simple and Stable: 80:20 restricted scope</a:t>
            </a:r>
          </a:p>
          <a:p>
            <a:pPr lvl="1"/>
            <a:r>
              <a:rPr lang="en-US" sz="1600" dirty="0"/>
              <a:t>Integrated: </a:t>
            </a:r>
            <a:r>
              <a:rPr lang="en-US" sz="1600" dirty="0" smtClean="0"/>
              <a:t>similar </a:t>
            </a:r>
            <a:r>
              <a:rPr lang="en-US" sz="1600" dirty="0"/>
              <a:t>semantics &amp; style across primary functional areas</a:t>
            </a:r>
          </a:p>
          <a:p>
            <a:pPr lvl="1"/>
            <a:r>
              <a:rPr lang="en-US" sz="1600" dirty="0"/>
              <a:t>Uniform: </a:t>
            </a:r>
            <a:r>
              <a:rPr lang="en-US" sz="1600" dirty="0" smtClean="0"/>
              <a:t>same </a:t>
            </a:r>
            <a:r>
              <a:rPr lang="en-US" sz="1600" dirty="0"/>
              <a:t>interface for different distributed systems</a:t>
            </a:r>
          </a:p>
          <a:p>
            <a:pPr lvl="1"/>
            <a:r>
              <a:rPr lang="en-US" sz="1600" dirty="0"/>
              <a:t>The building blocks upon which to construct “consistent” higher-levels of functionality and </a:t>
            </a:r>
            <a:r>
              <a:rPr lang="en-US" sz="1600" dirty="0" smtClean="0"/>
              <a:t>abstractions</a:t>
            </a:r>
          </a:p>
          <a:p>
            <a:pPr lvl="1"/>
            <a:r>
              <a:rPr lang="en-US" sz="1600" dirty="0" smtClean="0">
                <a:solidFill>
                  <a:schemeClr val="accent2"/>
                </a:solidFill>
              </a:rPr>
              <a:t>OGF-standard</a:t>
            </a:r>
            <a:r>
              <a:rPr lang="en-US" sz="1600" dirty="0">
                <a:solidFill>
                  <a:schemeClr val="accent2"/>
                </a:solidFill>
              </a:rPr>
              <a:t>, “official” Access  Layer/API of EGI, NSF-</a:t>
            </a:r>
            <a:r>
              <a:rPr lang="en-US" sz="1600" dirty="0" smtClean="0">
                <a:solidFill>
                  <a:schemeClr val="accent2"/>
                </a:solidFill>
              </a:rPr>
              <a:t>XSEDE</a:t>
            </a:r>
            <a:endParaRPr lang="en-US" sz="1600" dirty="0">
              <a:solidFill>
                <a:schemeClr val="accent2"/>
              </a:solidFill>
            </a:endParaRP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4611095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SAGA Is Production-Grade Software</a:t>
            </a:r>
            <a:endParaRPr lang="en-US" dirty="0"/>
          </a:p>
        </p:txBody>
      </p:sp>
      <p:sp>
        <p:nvSpPr>
          <p:cNvPr id="8" name="Content Placeholder 7"/>
          <p:cNvSpPr>
            <a:spLocks noGrp="1"/>
          </p:cNvSpPr>
          <p:nvPr>
            <p:ph idx="1"/>
          </p:nvPr>
        </p:nvSpPr>
        <p:spPr/>
        <p:txBody>
          <a:bodyPr>
            <a:normAutofit/>
          </a:bodyPr>
          <a:lstStyle/>
          <a:p>
            <a:r>
              <a:rPr lang="en-US" dirty="0" smtClean="0"/>
              <a:t>Most (if not all) of the infrastructure is </a:t>
            </a:r>
            <a:r>
              <a:rPr lang="en-US" dirty="0" smtClean="0">
                <a:solidFill>
                  <a:schemeClr val="accent2"/>
                </a:solidFill>
              </a:rPr>
              <a:t>tried and true and deployed</a:t>
            </a:r>
            <a:r>
              <a:rPr lang="en-US" dirty="0" smtClean="0"/>
              <a:t>, but not at large scale</a:t>
            </a:r>
          </a:p>
          <a:p>
            <a:pPr lvl="1"/>
            <a:r>
              <a:rPr lang="en-US" dirty="0" smtClean="0"/>
              <a:t>higher-level capabilities in development</a:t>
            </a:r>
          </a:p>
          <a:p>
            <a:r>
              <a:rPr lang="en-US" dirty="0" smtClean="0"/>
              <a:t>Sanity checks, perpetual demos and performance checks are run continuously to find problems</a:t>
            </a:r>
          </a:p>
          <a:p>
            <a:r>
              <a:rPr lang="en-US" dirty="0" smtClean="0"/>
              <a:t>Focusing on </a:t>
            </a:r>
            <a:r>
              <a:rPr lang="en-US" dirty="0" smtClean="0">
                <a:solidFill>
                  <a:schemeClr val="accent2"/>
                </a:solidFill>
              </a:rPr>
              <a:t>hardening</a:t>
            </a:r>
            <a:r>
              <a:rPr lang="en-US" dirty="0" smtClean="0"/>
              <a:t> and resolving issues when running at scale</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60743367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White_Powerpoint_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561</TotalTime>
  <Words>1827</Words>
  <Application>Microsoft Office PowerPoint</Application>
  <PresentationFormat>On-screen Show (4:3)</PresentationFormat>
  <Paragraphs>196</Paragraphs>
  <Slides>28</Slides>
  <Notes>11</Notes>
  <HiddenSlides>0</HiddenSlides>
  <MMClips>2</MMClips>
  <ScaleCrop>false</ScaleCrop>
  <HeadingPairs>
    <vt:vector size="6" baseType="variant">
      <vt:variant>
        <vt:lpstr>Design Template</vt:lpstr>
      </vt:variant>
      <vt:variant>
        <vt:i4>2</vt:i4>
      </vt:variant>
      <vt:variant>
        <vt:lpstr>Embedded OLE Servers</vt:lpstr>
      </vt:variant>
      <vt:variant>
        <vt:i4>1</vt:i4>
      </vt:variant>
      <vt:variant>
        <vt:lpstr>Slide Titles</vt:lpstr>
      </vt:variant>
      <vt:variant>
        <vt:i4>28</vt:i4>
      </vt:variant>
    </vt:vector>
  </HeadingPairs>
  <TitlesOfParts>
    <vt:vector size="31" baseType="lpstr">
      <vt:lpstr>Office Theme</vt:lpstr>
      <vt:lpstr>White_Powerpoint_Template</vt:lpstr>
      <vt:lpstr>Acrobat Document</vt:lpstr>
      <vt:lpstr>Distributed and Loosely Coupled Parallel Molecular Simulations using the SAGA API</vt:lpstr>
      <vt:lpstr>Quick Outline</vt:lpstr>
      <vt:lpstr>Objective</vt:lpstr>
      <vt:lpstr>Slide 4</vt:lpstr>
      <vt:lpstr>Context: Not Just An Interesting Use Case</vt:lpstr>
      <vt:lpstr>Challenges</vt:lpstr>
      <vt:lpstr>Consultant Challenges</vt:lpstr>
      <vt:lpstr>Simple Solution: SAGA</vt:lpstr>
      <vt:lpstr>SAGA Is Production-Grade Software</vt:lpstr>
      <vt:lpstr>SAGA on TeraGrid</vt:lpstr>
      <vt:lpstr>Perpetual SAGA Demo on XSEDE</vt:lpstr>
      <vt:lpstr>FutureGrid &amp; OGF-GIN </vt:lpstr>
      <vt:lpstr>SAGA on XSEDE</vt:lpstr>
      <vt:lpstr>SAGA Supporting Infrastructure</vt:lpstr>
      <vt:lpstr>Aside: BigJob</vt:lpstr>
      <vt:lpstr>Distributed, High Throughput &amp; High Performance</vt:lpstr>
      <vt:lpstr>BigJob Users (Limited Sampling)</vt:lpstr>
      <vt:lpstr>Case Study SAGA BigJob: The computational studies of nucleosome positioning and stability  </vt:lpstr>
      <vt:lpstr>Molecular Biology 101</vt:lpstr>
      <vt:lpstr>High Throughput of HPC Creation of nucleosome</vt:lpstr>
      <vt:lpstr>The 336 Starting positions</vt:lpstr>
      <vt:lpstr>Slide 22</vt:lpstr>
      <vt:lpstr>Slide 23</vt:lpstr>
      <vt:lpstr>Slide 24</vt:lpstr>
      <vt:lpstr>DARE Science Gateway Framework</vt:lpstr>
      <vt:lpstr>DARE Infrastructure</vt:lpstr>
      <vt:lpstr>Work plan: where we are now</vt:lpstr>
      <vt:lpstr>References</vt:lpstr>
    </vt:vector>
  </TitlesOfParts>
  <Company>NICS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SAGA BigJob</dc:title>
  <dc:creator>Matthew McKenzie</dc:creator>
  <cp:lastModifiedBy>Shantenu Jha</cp:lastModifiedBy>
  <cp:revision>53</cp:revision>
  <dcterms:created xsi:type="dcterms:W3CDTF">2011-11-01T04:00:13Z</dcterms:created>
  <dcterms:modified xsi:type="dcterms:W3CDTF">2011-11-01T04:07:26Z</dcterms:modified>
</cp:coreProperties>
</file>

<file path=docProps/thumbnail.jpeg>
</file>